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5"/>
  </p:sldMasterIdLst>
  <p:sldIdLst>
    <p:sldId id="256" r:id="rId6"/>
    <p:sldId id="257" r:id="rId7"/>
  </p:sldIdLst>
  <p:sldSz cx="7772400" cy="10058400"/>
  <p:notesSz cx="6858000" cy="9144000"/>
  <p:embeddedFontLst>
    <p:embeddedFont>
      <p:font typeface="Inter" panose="020B0502030000000004" pitchFamily="34" charset="0"/>
      <p:regular r:id="rId8"/>
      <p:bold r:id="rId9"/>
      <p:italic r:id="rId10"/>
      <p:boldItalic r:id="rId11"/>
    </p:embeddedFont>
    <p:embeddedFont>
      <p:font typeface="Montserrat" pitchFamily="2" charset="0"/>
      <p:regular r:id="rId12"/>
      <p:bold r:id="rId13"/>
      <p:italic r:id="rId14"/>
      <p:boldItalic r:id="rId15"/>
    </p:embeddedFont>
    <p:embeddedFont>
      <p:font typeface="Montserrat Bold" pitchFamily="2" charset="0"/>
      <p:regular r:id="rId16"/>
      <p:bold r:id="rId17"/>
    </p:embeddedFont>
    <p:embeddedFont>
      <p:font typeface="Reckless Bold" panose="020B0604020202020204" charset="0"/>
      <p:regular r:id="rId18"/>
      <p:bold r:id="rId19"/>
    </p:embeddedFont>
    <p:embeddedFont>
      <p:font typeface="Reckless Medium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9B36CB-BB71-4AEF-9E23-CAAB1C6B2413}" v="4" dt="2026-04-10T19:45:16.8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100" d="100"/>
          <a:sy n="100" d="100"/>
        </p:scale>
        <p:origin x="1378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customXml" Target="../customXml/item4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oulx, Adam" userId="47c3a448-210f-4653-9a6c-7796b1520be1" providerId="ADAL" clId="{3D820344-8BC5-431E-A15D-B72E86FE8731}"/>
    <pc:docChg chg="custSel modSld">
      <pc:chgData name="Proulx, Adam" userId="47c3a448-210f-4653-9a6c-7796b1520be1" providerId="ADAL" clId="{3D820344-8BC5-431E-A15D-B72E86FE8731}" dt="2026-04-10T19:54:38.200" v="1085" actId="20577"/>
      <pc:docMkLst>
        <pc:docMk/>
      </pc:docMkLst>
      <pc:sldChg chg="modSp mod">
        <pc:chgData name="Proulx, Adam" userId="47c3a448-210f-4653-9a6c-7796b1520be1" providerId="ADAL" clId="{3D820344-8BC5-431E-A15D-B72E86FE8731}" dt="2026-04-10T19:54:38.200" v="1085" actId="20577"/>
        <pc:sldMkLst>
          <pc:docMk/>
          <pc:sldMk cId="0" sldId="256"/>
        </pc:sldMkLst>
        <pc:spChg chg="mod">
          <ac:chgData name="Proulx, Adam" userId="47c3a448-210f-4653-9a6c-7796b1520be1" providerId="ADAL" clId="{3D820344-8BC5-431E-A15D-B72E86FE8731}" dt="2026-04-10T19:54:38.200" v="1085" actId="20577"/>
          <ac:spMkLst>
            <pc:docMk/>
            <pc:sldMk cId="0" sldId="256"/>
            <ac:spMk id="11" creationId="{00000000-0000-0000-0000-000000000000}"/>
          </ac:spMkLst>
        </pc:spChg>
        <pc:spChg chg="mod">
          <ac:chgData name="Proulx, Adam" userId="47c3a448-210f-4653-9a6c-7796b1520be1" providerId="ADAL" clId="{3D820344-8BC5-431E-A15D-B72E86FE8731}" dt="2026-04-10T19:34:48.627" v="4" actId="20577"/>
          <ac:spMkLst>
            <pc:docMk/>
            <pc:sldMk cId="0" sldId="256"/>
            <ac:spMk id="22" creationId="{00000000-0000-0000-0000-000000000000}"/>
          </ac:spMkLst>
        </pc:spChg>
        <pc:spChg chg="mod">
          <ac:chgData name="Proulx, Adam" userId="47c3a448-210f-4653-9a6c-7796b1520be1" providerId="ADAL" clId="{3D820344-8BC5-431E-A15D-B72E86FE8731}" dt="2026-04-10T19:43:27.099" v="157" actId="1076"/>
          <ac:spMkLst>
            <pc:docMk/>
            <pc:sldMk cId="0" sldId="256"/>
            <ac:spMk id="36" creationId="{D275512A-53B3-7F6E-B0B8-4EC3FB6D1B02}"/>
          </ac:spMkLst>
        </pc:spChg>
        <pc:picChg chg="mod">
          <ac:chgData name="Proulx, Adam" userId="47c3a448-210f-4653-9a6c-7796b1520be1" providerId="ADAL" clId="{3D820344-8BC5-431E-A15D-B72E86FE8731}" dt="2026-04-10T19:42:01.657" v="5" actId="14826"/>
          <ac:picMkLst>
            <pc:docMk/>
            <pc:sldMk cId="0" sldId="256"/>
            <ac:picMk id="35" creationId="{42CD183C-5178-3ACD-7145-38E8B9CC0612}"/>
          </ac:picMkLst>
        </pc:picChg>
        <pc:picChg chg="mod">
          <ac:chgData name="Proulx, Adam" userId="47c3a448-210f-4653-9a6c-7796b1520be1" providerId="ADAL" clId="{3D820344-8BC5-431E-A15D-B72E86FE8731}" dt="2026-04-10T19:44:01.947" v="160" actId="1076"/>
          <ac:picMkLst>
            <pc:docMk/>
            <pc:sldMk cId="0" sldId="256"/>
            <ac:picMk id="37" creationId="{0014D753-6728-2227-E2D4-C5BB9CF74BDF}"/>
          </ac:picMkLst>
        </pc:picChg>
      </pc:sldChg>
      <pc:sldChg chg="addSp delSp modSp mod">
        <pc:chgData name="Proulx, Adam" userId="47c3a448-210f-4653-9a6c-7796b1520be1" providerId="ADAL" clId="{3D820344-8BC5-431E-A15D-B72E86FE8731}" dt="2026-04-10T19:52:43.628" v="786" actId="14100"/>
        <pc:sldMkLst>
          <pc:docMk/>
          <pc:sldMk cId="0" sldId="257"/>
        </pc:sldMkLst>
        <pc:spChg chg="mod">
          <ac:chgData name="Proulx, Adam" userId="47c3a448-210f-4653-9a6c-7796b1520be1" providerId="ADAL" clId="{3D820344-8BC5-431E-A15D-B72E86FE8731}" dt="2026-04-10T19:50:38.815" v="466" actId="20577"/>
          <ac:spMkLst>
            <pc:docMk/>
            <pc:sldMk cId="0" sldId="257"/>
            <ac:spMk id="7" creationId="{00000000-0000-0000-0000-000000000000}"/>
          </ac:spMkLst>
        </pc:spChg>
        <pc:spChg chg="mod">
          <ac:chgData name="Proulx, Adam" userId="47c3a448-210f-4653-9a6c-7796b1520be1" providerId="ADAL" clId="{3D820344-8BC5-431E-A15D-B72E86FE8731}" dt="2026-04-10T19:52:37.245" v="785" actId="20577"/>
          <ac:spMkLst>
            <pc:docMk/>
            <pc:sldMk cId="0" sldId="257"/>
            <ac:spMk id="11" creationId="{00000000-0000-0000-0000-000000000000}"/>
          </ac:spMkLst>
        </pc:spChg>
        <pc:spChg chg="mod">
          <ac:chgData name="Proulx, Adam" userId="47c3a448-210f-4653-9a6c-7796b1520be1" providerId="ADAL" clId="{3D820344-8BC5-431E-A15D-B72E86FE8731}" dt="2026-04-10T19:49:53.343" v="346" actId="20577"/>
          <ac:spMkLst>
            <pc:docMk/>
            <pc:sldMk cId="0" sldId="257"/>
            <ac:spMk id="26" creationId="{00000000-0000-0000-0000-000000000000}"/>
          </ac:spMkLst>
        </pc:spChg>
        <pc:grpChg chg="mod">
          <ac:chgData name="Proulx, Adam" userId="47c3a448-210f-4653-9a6c-7796b1520be1" providerId="ADAL" clId="{3D820344-8BC5-431E-A15D-B72E86FE8731}" dt="2026-04-10T19:52:43.628" v="786" actId="14100"/>
          <ac:grpSpMkLst>
            <pc:docMk/>
            <pc:sldMk cId="0" sldId="257"/>
            <ac:grpSpMk id="8" creationId="{00000000-0000-0000-0000-000000000000}"/>
          </ac:grpSpMkLst>
        </pc:grpChg>
        <pc:picChg chg="add mod">
          <ac:chgData name="Proulx, Adam" userId="47c3a448-210f-4653-9a6c-7796b1520be1" providerId="ADAL" clId="{3D820344-8BC5-431E-A15D-B72E86FE8731}" dt="2026-04-10T19:49:04.727" v="167" actId="1076"/>
          <ac:picMkLst>
            <pc:docMk/>
            <pc:sldMk cId="0" sldId="257"/>
            <ac:picMk id="25" creationId="{7422F02F-83B3-BC4E-C5C8-E2E34E2C810C}"/>
          </ac:picMkLst>
        </pc:picChg>
        <pc:picChg chg="del">
          <ac:chgData name="Proulx, Adam" userId="47c3a448-210f-4653-9a6c-7796b1520be1" providerId="ADAL" clId="{3D820344-8BC5-431E-A15D-B72E86FE8731}" dt="2026-04-10T19:45:31.344" v="163" actId="478"/>
          <ac:picMkLst>
            <pc:docMk/>
            <pc:sldMk cId="0" sldId="257"/>
            <ac:picMk id="29" creationId="{C62D7F87-2BED-46A2-C6BF-D129C2F2047E}"/>
          </ac:picMkLst>
        </pc:picChg>
        <pc:picChg chg="mod">
          <ac:chgData name="Proulx, Adam" userId="47c3a448-210f-4653-9a6c-7796b1520be1" providerId="ADAL" clId="{3D820344-8BC5-431E-A15D-B72E86FE8731}" dt="2026-04-10T19:45:16.802" v="162" actId="14826"/>
          <ac:picMkLst>
            <pc:docMk/>
            <pc:sldMk cId="0" sldId="257"/>
            <ac:picMk id="32" creationId="{12F39188-DBD9-81FD-6F0D-96175130F5E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19184" y="3979873"/>
            <a:ext cx="8010769" cy="1976410"/>
            <a:chOff x="0" y="0"/>
            <a:chExt cx="9710023" cy="23956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10023" cy="2395703"/>
            </a:xfrm>
            <a:custGeom>
              <a:avLst/>
              <a:gdLst/>
              <a:ahLst/>
              <a:cxnLst/>
              <a:rect l="l" t="t" r="r" b="b"/>
              <a:pathLst>
                <a:path w="9710023" h="2395703">
                  <a:moveTo>
                    <a:pt x="0" y="0"/>
                  </a:moveTo>
                  <a:lnTo>
                    <a:pt x="9710023" y="0"/>
                  </a:lnTo>
                  <a:lnTo>
                    <a:pt x="9710023" y="2395703"/>
                  </a:lnTo>
                  <a:lnTo>
                    <a:pt x="0" y="2395703"/>
                  </a:lnTo>
                  <a:close/>
                </a:path>
              </a:pathLst>
            </a:custGeom>
            <a:solidFill>
              <a:srgbClr val="E9E8E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42417" y="9672389"/>
            <a:ext cx="7772400" cy="456272"/>
            <a:chOff x="0" y="0"/>
            <a:chExt cx="10185400" cy="556768"/>
          </a:xfrm>
        </p:grpSpPr>
        <p:sp>
          <p:nvSpPr>
            <p:cNvPr id="5" name="Freeform 5"/>
            <p:cNvSpPr/>
            <p:nvPr/>
          </p:nvSpPr>
          <p:spPr>
            <a:xfrm>
              <a:off x="635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635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>
              <a:off x="48641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>
            <a:xfrm>
              <a:off x="48641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Freeform 9"/>
          <p:cNvSpPr/>
          <p:nvPr/>
        </p:nvSpPr>
        <p:spPr>
          <a:xfrm>
            <a:off x="5975903" y="4273252"/>
            <a:ext cx="1625922" cy="1201110"/>
          </a:xfrm>
          <a:custGeom>
            <a:avLst/>
            <a:gdLst/>
            <a:ahLst/>
            <a:cxnLst/>
            <a:rect l="l" t="t" r="r" b="b"/>
            <a:pathLst>
              <a:path w="1625922" h="1201110">
                <a:moveTo>
                  <a:pt x="0" y="0"/>
                </a:moveTo>
                <a:lnTo>
                  <a:pt x="1625922" y="0"/>
                </a:lnTo>
                <a:lnTo>
                  <a:pt x="1625922" y="1201110"/>
                </a:lnTo>
                <a:lnTo>
                  <a:pt x="0" y="12011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304621" y="1219200"/>
            <a:ext cx="3526641" cy="2269304"/>
            <a:chOff x="-71727" y="-360498"/>
            <a:chExt cx="4589422" cy="2770726"/>
          </a:xfrm>
        </p:grpSpPr>
        <p:sp>
          <p:nvSpPr>
            <p:cNvPr id="11" name="Freeform 11"/>
            <p:cNvSpPr/>
            <p:nvPr/>
          </p:nvSpPr>
          <p:spPr>
            <a:xfrm>
              <a:off x="-71494" y="-360498"/>
              <a:ext cx="4589189" cy="2770726"/>
            </a:xfrm>
            <a:custGeom>
              <a:avLst/>
              <a:gdLst/>
              <a:ahLst/>
              <a:cxnLst/>
              <a:rect l="l" t="t" r="r" b="b"/>
              <a:pathLst>
                <a:path w="4589189" h="1940499">
                  <a:moveTo>
                    <a:pt x="0" y="0"/>
                  </a:moveTo>
                  <a:lnTo>
                    <a:pt x="4589189" y="0"/>
                  </a:lnTo>
                  <a:lnTo>
                    <a:pt x="4589189" y="1940499"/>
                  </a:lnTo>
                  <a:lnTo>
                    <a:pt x="0" y="194049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algn="ctr"/>
              <a:r>
                <a:rPr lang="en-US" dirty="0"/>
                <a:t>Our state audit has come to an end, and a proud shout-out to our school nutrition cafeteria workers as they had an amazing state audit and received high praise from our DOE Audit Specialist after the 3-day audit. </a:t>
              </a:r>
            </a:p>
            <a:p>
              <a:pPr algn="ctr"/>
              <a:r>
                <a:rPr lang="en-US" dirty="0"/>
                <a:t>WELL DONE, WELL DESERVED!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71727" y="266894"/>
              <a:ext cx="4589189" cy="1940499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1680"/>
                </a:lnSpc>
              </a:pPr>
              <a:endParaRPr lang="en-US" sz="11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41219" y="568555"/>
            <a:ext cx="3596459" cy="2718723"/>
            <a:chOff x="-256973" y="59955"/>
            <a:chExt cx="901000" cy="779174"/>
          </a:xfrm>
        </p:grpSpPr>
        <p:sp>
          <p:nvSpPr>
            <p:cNvPr id="14" name="Freeform 14"/>
            <p:cNvSpPr/>
            <p:nvPr/>
          </p:nvSpPr>
          <p:spPr>
            <a:xfrm>
              <a:off x="-256973" y="59955"/>
              <a:ext cx="901000" cy="779174"/>
            </a:xfrm>
            <a:custGeom>
              <a:avLst/>
              <a:gdLst/>
              <a:ahLst/>
              <a:cxnLst/>
              <a:rect l="l" t="t" r="r" b="b"/>
              <a:pathLst>
                <a:path w="901000" h="779174">
                  <a:moveTo>
                    <a:pt x="0" y="0"/>
                  </a:moveTo>
                  <a:lnTo>
                    <a:pt x="901000" y="0"/>
                  </a:lnTo>
                  <a:lnTo>
                    <a:pt x="901000" y="779174"/>
                  </a:lnTo>
                  <a:lnTo>
                    <a:pt x="0" y="77917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72539" y="6179151"/>
            <a:ext cx="3586731" cy="3044859"/>
            <a:chOff x="0" y="0"/>
            <a:chExt cx="1340342" cy="1137847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40342" cy="1137847"/>
            </a:xfrm>
            <a:custGeom>
              <a:avLst/>
              <a:gdLst/>
              <a:ahLst/>
              <a:cxnLst/>
              <a:rect l="l" t="t" r="r" b="b"/>
              <a:pathLst>
                <a:path w="1340342" h="1137847">
                  <a:moveTo>
                    <a:pt x="0" y="0"/>
                  </a:moveTo>
                  <a:lnTo>
                    <a:pt x="1340342" y="0"/>
                  </a:lnTo>
                  <a:lnTo>
                    <a:pt x="1340342" y="1137847"/>
                  </a:lnTo>
                  <a:lnTo>
                    <a:pt x="0" y="113784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506672" y="4254202"/>
            <a:ext cx="2777759" cy="181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66"/>
              </a:lnSpc>
            </a:pPr>
            <a:r>
              <a:rPr lang="en-US" sz="1100" spc="6">
                <a:solidFill>
                  <a:srgbClr val="231F2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329337" y="6424079"/>
            <a:ext cx="3150966" cy="786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1" spc="-4" dirty="0">
                <a:solidFill>
                  <a:srgbClr val="000000"/>
                </a:solidFill>
                <a:latin typeface="Reckless Bold"/>
                <a:ea typeface="Reckless Bold"/>
                <a:cs typeface="Reckless Bold"/>
                <a:sym typeface="Reckless Bold"/>
              </a:rPr>
              <a:t>Menu Item Highlight</a:t>
            </a:r>
          </a:p>
          <a:p>
            <a:pPr algn="l">
              <a:lnSpc>
                <a:spcPts val="3220"/>
              </a:lnSpc>
            </a:pPr>
            <a:endParaRPr lang="en-US" sz="2300" b="1" spc="-4" dirty="0">
              <a:solidFill>
                <a:srgbClr val="000000"/>
              </a:solidFill>
              <a:latin typeface="Reckless Bold"/>
              <a:ea typeface="Reckless Bold"/>
              <a:cs typeface="Reckless Bold"/>
              <a:sym typeface="Reckless Bold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24126" y="420436"/>
            <a:ext cx="3307057" cy="7987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 b="1" spc="-4" dirty="0">
                <a:solidFill>
                  <a:srgbClr val="000000"/>
                </a:solidFill>
                <a:latin typeface="Reckless Bold"/>
                <a:ea typeface="Reckless Bold"/>
                <a:cs typeface="Reckless Bold"/>
                <a:sym typeface="Reckless Bold"/>
              </a:rPr>
              <a:t>A Message from your Student Nutrition team!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077655" y="4282777"/>
            <a:ext cx="3898248" cy="1047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94"/>
              </a:lnSpc>
            </a:pPr>
            <a:r>
              <a:rPr lang="en-US" sz="3555" b="1" spc="412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BOARD BRIEF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213818" y="5447285"/>
            <a:ext cx="1625922" cy="293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498"/>
              </a:lnSpc>
              <a:spcBef>
                <a:spcPct val="0"/>
              </a:spcBef>
            </a:pPr>
            <a:r>
              <a:rPr lang="en-US" sz="1784" b="1" dirty="0">
                <a:solidFill>
                  <a:srgbClr val="0070C0"/>
                </a:solidFill>
                <a:latin typeface="Reckless Medium"/>
                <a:ea typeface="Reckless Medium"/>
                <a:cs typeface="Reckless Medium"/>
                <a:sym typeface="Reckless Medium"/>
              </a:rPr>
              <a:t>April 2026</a:t>
            </a: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-119184" y="-228136"/>
            <a:ext cx="8010769" cy="456272"/>
            <a:chOff x="0" y="0"/>
            <a:chExt cx="10185400" cy="556768"/>
          </a:xfrm>
        </p:grpSpPr>
        <p:sp>
          <p:nvSpPr>
            <p:cNvPr id="24" name="Freeform 24"/>
            <p:cNvSpPr/>
            <p:nvPr/>
          </p:nvSpPr>
          <p:spPr>
            <a:xfrm>
              <a:off x="635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635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48641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48641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-42417" y="9559918"/>
            <a:ext cx="7772400" cy="269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070"/>
              </a:lnSpc>
              <a:spcBef>
                <a:spcPct val="0"/>
              </a:spcBef>
            </a:pPr>
            <a:r>
              <a:rPr lang="en-US" sz="764" dirty="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This document has been prepared for TCSC, contains confidential and proprietary information and is exclusive property of Aramark</a:t>
            </a:r>
          </a:p>
          <a:p>
            <a:pPr marL="0" lvl="0" indent="0" algn="ctr">
              <a:lnSpc>
                <a:spcPts val="1070"/>
              </a:lnSpc>
              <a:spcBef>
                <a:spcPct val="0"/>
              </a:spcBef>
            </a:pPr>
            <a:endParaRPr lang="en-US" sz="764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0" name="Picture 29" descr="A blue and white logo&#10;&#10;Description automatically generated">
            <a:extLst>
              <a:ext uri="{FF2B5EF4-FFF2-40B4-BE49-F238E27FC236}">
                <a16:creationId xmlns:a16="http://schemas.microsoft.com/office/drawing/2014/main" id="{42584A83-A765-7ACE-CAC1-0621ED357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06" y="4114800"/>
            <a:ext cx="1902972" cy="1672943"/>
          </a:xfrm>
          <a:prstGeom prst="rect">
            <a:avLst/>
          </a:prstGeom>
        </p:spPr>
      </p:pic>
      <p:sp>
        <p:nvSpPr>
          <p:cNvPr id="33" name="TextBox 12">
            <a:extLst>
              <a:ext uri="{FF2B5EF4-FFF2-40B4-BE49-F238E27FC236}">
                <a16:creationId xmlns:a16="http://schemas.microsoft.com/office/drawing/2014/main" id="{65C39DBA-1510-1C7D-DCA7-1C6164CA3E1E}"/>
              </a:ext>
            </a:extLst>
          </p:cNvPr>
          <p:cNvSpPr txBox="1"/>
          <p:nvPr/>
        </p:nvSpPr>
        <p:spPr>
          <a:xfrm>
            <a:off x="4648201" y="3351826"/>
            <a:ext cx="2514600" cy="25030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1287"/>
              </a:lnSpc>
            </a:pPr>
            <a:endParaRPr lang="en-US" sz="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2CD183C-5178-3ACD-7145-38E8B9CC0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89" y="6778424"/>
            <a:ext cx="2525346" cy="1894009"/>
          </a:xfrm>
          <a:prstGeom prst="rect">
            <a:avLst/>
          </a:prstGeom>
        </p:spPr>
      </p:pic>
      <p:sp>
        <p:nvSpPr>
          <p:cNvPr id="36" name="TextBox 7">
            <a:extLst>
              <a:ext uri="{FF2B5EF4-FFF2-40B4-BE49-F238E27FC236}">
                <a16:creationId xmlns:a16="http://schemas.microsoft.com/office/drawing/2014/main" id="{D275512A-53B3-7F6E-B0B8-4EC3FB6D1B02}"/>
              </a:ext>
            </a:extLst>
          </p:cNvPr>
          <p:cNvSpPr txBox="1"/>
          <p:nvPr/>
        </p:nvSpPr>
        <p:spPr>
          <a:xfrm>
            <a:off x="4251334" y="7205720"/>
            <a:ext cx="3045381" cy="2032174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ctr">
              <a:lnSpc>
                <a:spcPts val="1287"/>
              </a:lnSpc>
            </a:pPr>
            <a:r>
              <a:rPr lang="en-US" sz="16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Our students enjoyed Beef Lasagna with Garlic Texas Toast to be paired with a variety of fruit and vegetable choices (shown here broccoli and peaches)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0014D753-6728-2227-E2D4-C5BB9CF74B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2617" y="713026"/>
            <a:ext cx="3213662" cy="241024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0771" y="3970547"/>
            <a:ext cx="8010769" cy="1976410"/>
            <a:chOff x="0" y="0"/>
            <a:chExt cx="9710023" cy="239564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10023" cy="2395703"/>
            </a:xfrm>
            <a:custGeom>
              <a:avLst/>
              <a:gdLst/>
              <a:ahLst/>
              <a:cxnLst/>
              <a:rect l="l" t="t" r="r" b="b"/>
              <a:pathLst>
                <a:path w="9710023" h="2395703">
                  <a:moveTo>
                    <a:pt x="0" y="0"/>
                  </a:moveTo>
                  <a:lnTo>
                    <a:pt x="9710023" y="0"/>
                  </a:lnTo>
                  <a:lnTo>
                    <a:pt x="9710023" y="2395703"/>
                  </a:lnTo>
                  <a:lnTo>
                    <a:pt x="0" y="2395703"/>
                  </a:lnTo>
                  <a:close/>
                </a:path>
              </a:pathLst>
            </a:custGeom>
            <a:solidFill>
              <a:srgbClr val="E9E8E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198652" y="4364980"/>
            <a:ext cx="1323621" cy="1190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9"/>
              </a:lnSpc>
            </a:pPr>
            <a:r>
              <a:rPr lang="en-US" sz="2999" b="1" spc="-5" dirty="0">
                <a:solidFill>
                  <a:srgbClr val="000000"/>
                </a:solidFill>
                <a:latin typeface="Reckless Bold"/>
                <a:ea typeface="Reckless Bold"/>
                <a:cs typeface="Reckless Bold"/>
                <a:sym typeface="Reckless Bold"/>
              </a:rPr>
              <a:t>News to Know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3754555" y="6866906"/>
            <a:ext cx="3690404" cy="3044859"/>
            <a:chOff x="0" y="-654171"/>
            <a:chExt cx="4505831" cy="3806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300926" cy="2481200"/>
            </a:xfrm>
            <a:custGeom>
              <a:avLst/>
              <a:gdLst/>
              <a:ahLst/>
              <a:cxnLst/>
              <a:rect l="l" t="t" r="r" b="b"/>
              <a:pathLst>
                <a:path w="4300926" h="2481200">
                  <a:moveTo>
                    <a:pt x="0" y="0"/>
                  </a:moveTo>
                  <a:lnTo>
                    <a:pt x="4300926" y="0"/>
                  </a:lnTo>
                  <a:lnTo>
                    <a:pt x="4300926" y="2481200"/>
                  </a:lnTo>
                  <a:lnTo>
                    <a:pt x="0" y="2481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04905" y="-654171"/>
              <a:ext cx="4300926" cy="3806730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ctr">
                <a:lnSpc>
                  <a:spcPts val="1287"/>
                </a:lnSpc>
              </a:pPr>
              <a:endParaRPr lang="en-US" sz="11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1287"/>
                </a:lnSpc>
              </a:pPr>
              <a:r>
                <a:rPr lang="en-US" sz="105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 staffing shortages at this time other than some scheduled and non-scheduled medical issues.</a:t>
              </a:r>
            </a:p>
            <a:p>
              <a:pPr algn="ctr">
                <a:lnSpc>
                  <a:spcPts val="1287"/>
                </a:lnSpc>
              </a:pPr>
              <a:endParaRPr lang="en-US" sz="105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1287"/>
                </a:lnSpc>
              </a:pPr>
              <a:r>
                <a:rPr lang="en-US" sz="105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 continue to search for people willing to fill our open substitute positions.</a:t>
              </a:r>
            </a:p>
            <a:p>
              <a:pPr algn="ctr">
                <a:lnSpc>
                  <a:spcPts val="1287"/>
                </a:lnSpc>
              </a:pPr>
              <a:endParaRPr lang="en-US" sz="105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 algn="ctr">
                <a:lnSpc>
                  <a:spcPts val="1287"/>
                </a:lnSpc>
              </a:pPr>
              <a:r>
                <a:rPr lang="en-US" sz="105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 are working closely with Dan on some equipment issues that are causing quite a bit of trouble for our staff in the day-to-day work. Our preferred vendor, General Parts, is struggling to meet our needs this month but they believe the repairs will be done shortly.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276557" y="3895847"/>
            <a:ext cx="3168402" cy="1976078"/>
            <a:chOff x="0" y="-123959"/>
            <a:chExt cx="5295139" cy="3487197"/>
          </a:xfrm>
        </p:grpSpPr>
        <p:sp>
          <p:nvSpPr>
            <p:cNvPr id="9" name="Freeform 9"/>
            <p:cNvSpPr/>
            <p:nvPr/>
          </p:nvSpPr>
          <p:spPr>
            <a:xfrm>
              <a:off x="0" y="189399"/>
              <a:ext cx="5295139" cy="3072240"/>
            </a:xfrm>
            <a:custGeom>
              <a:avLst/>
              <a:gdLst/>
              <a:ahLst/>
              <a:cxnLst/>
              <a:rect l="l" t="t" r="r" b="b"/>
              <a:pathLst>
                <a:path w="5295139" h="3261638">
                  <a:moveTo>
                    <a:pt x="0" y="0"/>
                  </a:moveTo>
                  <a:lnTo>
                    <a:pt x="5295139" y="0"/>
                  </a:lnTo>
                  <a:lnTo>
                    <a:pt x="5295139" y="3261638"/>
                  </a:lnTo>
                  <a:lnTo>
                    <a:pt x="0" y="3261638"/>
                  </a:lnTo>
                  <a:close/>
                </a:path>
              </a:pathLst>
            </a:custGeom>
            <a:solidFill>
              <a:srgbClr val="FDF9B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5295139" cy="3363238"/>
            </a:xfrm>
            <a:custGeom>
              <a:avLst/>
              <a:gdLst/>
              <a:ahLst/>
              <a:cxnLst/>
              <a:rect l="l" t="t" r="r" b="b"/>
              <a:pathLst>
                <a:path w="5295139" h="3363238">
                  <a:moveTo>
                    <a:pt x="0" y="3261638"/>
                  </a:moveTo>
                  <a:lnTo>
                    <a:pt x="5295139" y="3261638"/>
                  </a:lnTo>
                  <a:lnTo>
                    <a:pt x="5168139" y="3363238"/>
                  </a:lnTo>
                  <a:cubicBezTo>
                    <a:pt x="5168139" y="3363238"/>
                    <a:pt x="4177539" y="3287038"/>
                    <a:pt x="4075939" y="3287038"/>
                  </a:cubicBezTo>
                  <a:lnTo>
                    <a:pt x="1219200" y="3287038"/>
                  </a:lnTo>
                  <a:cubicBezTo>
                    <a:pt x="1117600" y="3287038"/>
                    <a:pt x="127000" y="3363238"/>
                    <a:pt x="127000" y="3363238"/>
                  </a:cubicBezTo>
                  <a:lnTo>
                    <a:pt x="0" y="3261638"/>
                  </a:lnTo>
                  <a:lnTo>
                    <a:pt x="0" y="0"/>
                  </a:lnTo>
                  <a:lnTo>
                    <a:pt x="5295139" y="0"/>
                  </a:lnTo>
                  <a:lnTo>
                    <a:pt x="5295139" y="3261638"/>
                  </a:lnTo>
                  <a:lnTo>
                    <a:pt x="12700" y="3261638"/>
                  </a:lnTo>
                  <a:lnTo>
                    <a:pt x="12700" y="3248938"/>
                  </a:lnTo>
                  <a:lnTo>
                    <a:pt x="5282439" y="3248938"/>
                  </a:lnTo>
                  <a:lnTo>
                    <a:pt x="5282439" y="12700"/>
                  </a:lnTo>
                  <a:lnTo>
                    <a:pt x="12700" y="12700"/>
                  </a:lnTo>
                  <a:lnTo>
                    <a:pt x="12700" y="3261638"/>
                  </a:lnTo>
                </a:path>
              </a:pathLst>
            </a:custGeom>
            <a:solidFill>
              <a:srgbClr val="394C60">
                <a:alpha val="78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123959"/>
              <a:ext cx="5295139" cy="2823489"/>
            </a:xfrm>
            <a:prstGeom prst="rect">
              <a:avLst/>
            </a:prstGeom>
          </p:spPr>
          <p:txBody>
            <a:bodyPr lIns="203200" tIns="203200" rIns="203200" bIns="203200" rtlCol="0" anchor="t"/>
            <a:lstStyle/>
            <a:p>
              <a:pPr algn="ctr">
                <a:lnSpc>
                  <a:spcPts val="1680"/>
                </a:lnSpc>
              </a:pPr>
              <a:r>
                <a:rPr lang="en-US" sz="1100" b="1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 are excited to see some results from our MS student body as they utilize a food service survey to make their voices heard! We met with a handful of students to discuss some Nutrition ideas and agreed that a survey would bring a lot of value, and the survey is open now.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4953000" y="834369"/>
            <a:ext cx="3665769" cy="376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1" spc="-4" dirty="0">
                <a:solidFill>
                  <a:srgbClr val="000000"/>
                </a:solidFill>
                <a:latin typeface="Reckless Bold"/>
                <a:ea typeface="Reckless Bold"/>
                <a:cs typeface="Reckless Bold"/>
                <a:sym typeface="Reckless Bold"/>
              </a:rPr>
              <a:t>Limited Time Offer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924613" y="6621826"/>
            <a:ext cx="3941571" cy="376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220"/>
              </a:lnSpc>
            </a:pPr>
            <a:r>
              <a:rPr lang="en-US" sz="2300" b="1" spc="-4" dirty="0">
                <a:solidFill>
                  <a:srgbClr val="000000"/>
                </a:solidFill>
                <a:latin typeface="Reckless Bold"/>
                <a:ea typeface="Reckless Bold"/>
                <a:cs typeface="Reckless Bold"/>
                <a:sym typeface="Reckless Bold"/>
              </a:rPr>
              <a:t>Staffing and Equipment</a:t>
            </a:r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-119184" y="0"/>
            <a:ext cx="7978072" cy="456272"/>
            <a:chOff x="0" y="0"/>
            <a:chExt cx="10185400" cy="556768"/>
          </a:xfrm>
        </p:grpSpPr>
        <p:sp>
          <p:nvSpPr>
            <p:cNvPr id="15" name="Freeform 15"/>
            <p:cNvSpPr/>
            <p:nvPr/>
          </p:nvSpPr>
          <p:spPr>
            <a:xfrm>
              <a:off x="635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635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48641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48641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-69445" y="9672389"/>
            <a:ext cx="7961030" cy="456272"/>
            <a:chOff x="0" y="0"/>
            <a:chExt cx="10185400" cy="556768"/>
          </a:xfrm>
        </p:grpSpPr>
        <p:sp>
          <p:nvSpPr>
            <p:cNvPr id="20" name="Freeform 20"/>
            <p:cNvSpPr/>
            <p:nvPr/>
          </p:nvSpPr>
          <p:spPr>
            <a:xfrm>
              <a:off x="635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635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4864100" y="63500"/>
              <a:ext cx="5257800" cy="228600"/>
            </a:xfrm>
            <a:custGeom>
              <a:avLst/>
              <a:gdLst/>
              <a:ahLst/>
              <a:cxnLst/>
              <a:rect l="l" t="t" r="r" b="b"/>
              <a:pathLst>
                <a:path w="5257800" h="228600">
                  <a:moveTo>
                    <a:pt x="0" y="228600"/>
                  </a:moveTo>
                  <a:lnTo>
                    <a:pt x="5257800" y="22860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3F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4864100" y="401828"/>
              <a:ext cx="5257800" cy="91440"/>
            </a:xfrm>
            <a:custGeom>
              <a:avLst/>
              <a:gdLst/>
              <a:ahLst/>
              <a:cxnLst/>
              <a:rect l="l" t="t" r="r" b="b"/>
              <a:pathLst>
                <a:path w="5257800" h="91440">
                  <a:moveTo>
                    <a:pt x="0" y="91440"/>
                  </a:moveTo>
                  <a:lnTo>
                    <a:pt x="5257800" y="91440"/>
                  </a:lnTo>
                  <a:lnTo>
                    <a:pt x="5257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A9C3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4800600" y="1606331"/>
            <a:ext cx="2856493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100" spc="-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The Limited Time Offer coming in </a:t>
            </a:r>
          </a:p>
          <a:p>
            <a:pPr algn="ctr"/>
            <a:r>
              <a:rPr lang="en-US" sz="1100" b="1" spc="-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April</a:t>
            </a:r>
          </a:p>
          <a:p>
            <a:pPr algn="ctr"/>
            <a:r>
              <a:rPr lang="en-US" sz="1100" spc="-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is the </a:t>
            </a:r>
          </a:p>
          <a:p>
            <a:pPr algn="ctr"/>
            <a:r>
              <a:rPr lang="en-US" sz="1200" b="1" spc="-2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Buffalo Bacon Cheddar </a:t>
            </a:r>
            <a:r>
              <a:rPr lang="en-US" sz="1200" b="1" spc="-2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Waffalaco</a:t>
            </a:r>
            <a:endParaRPr lang="en-US" sz="1100" spc="-2" dirty="0">
              <a:latin typeface="Montserrat"/>
              <a:ea typeface="Montserrat"/>
              <a:cs typeface="Montserrat"/>
              <a:sym typeface="Montserrat"/>
            </a:endParaRPr>
          </a:p>
          <a:p>
            <a:pPr algn="ctr"/>
            <a:r>
              <a:rPr lang="en-US" sz="1100" dirty="0">
                <a:latin typeface="Montserrat" panose="00000500000000000000" pitchFamily="2" charset="0"/>
                <a:cs typeface="Arial" panose="020B0604020202020204" pitchFamily="34" charset="0"/>
              </a:rPr>
              <a:t>Maple Flatbread with Hickory Smoked Bacon, Mozzarella and Cheddar Cheese blend, topped with Spicy Buffalo Ranch and crisp Green Onions</a:t>
            </a:r>
          </a:p>
          <a:p>
            <a:pPr algn="ctr"/>
            <a:endParaRPr lang="en-US" sz="1100" spc="-2" dirty="0">
              <a:latin typeface="Montserrat" panose="00000500000000000000" pitchFamily="2" charset="0"/>
              <a:ea typeface="Montserrat"/>
              <a:cs typeface="Arial" panose="020B0604020202020204" pitchFamily="34" charset="0"/>
              <a:sym typeface="Montserrat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0" y="6665684"/>
            <a:ext cx="3586731" cy="3044859"/>
            <a:chOff x="0" y="0"/>
            <a:chExt cx="1340342" cy="1137847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40342" cy="1137847"/>
            </a:xfrm>
            <a:custGeom>
              <a:avLst/>
              <a:gdLst/>
              <a:ahLst/>
              <a:cxnLst/>
              <a:rect l="l" t="t" r="r" b="b"/>
              <a:pathLst>
                <a:path w="1340342" h="1137847">
                  <a:moveTo>
                    <a:pt x="0" y="0"/>
                  </a:moveTo>
                  <a:lnTo>
                    <a:pt x="1340342" y="0"/>
                  </a:lnTo>
                  <a:lnTo>
                    <a:pt x="1340342" y="1137847"/>
                  </a:lnTo>
                  <a:lnTo>
                    <a:pt x="0" y="113784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27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2F39188-DBD9-81FD-6F0D-96175130F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8478" y="6860221"/>
            <a:ext cx="2583968" cy="2683552"/>
          </a:xfrm>
          <a:prstGeom prst="rect">
            <a:avLst/>
          </a:prstGeom>
        </p:spPr>
      </p:pic>
      <p:sp>
        <p:nvSpPr>
          <p:cNvPr id="33" name="TextBox 12">
            <a:extLst>
              <a:ext uri="{FF2B5EF4-FFF2-40B4-BE49-F238E27FC236}">
                <a16:creationId xmlns:a16="http://schemas.microsoft.com/office/drawing/2014/main" id="{482FBF04-1E56-251A-6737-B1978977C6F6}"/>
              </a:ext>
            </a:extLst>
          </p:cNvPr>
          <p:cNvSpPr txBox="1"/>
          <p:nvPr/>
        </p:nvSpPr>
        <p:spPr>
          <a:xfrm>
            <a:off x="124739" y="9513316"/>
            <a:ext cx="3629815" cy="197227"/>
          </a:xfrm>
          <a:prstGeom prst="rect">
            <a:avLst/>
          </a:prstGeom>
        </p:spPr>
        <p:txBody>
          <a:bodyPr lIns="0" tIns="0" rIns="0" bIns="0" rtlCol="0" anchor="t"/>
          <a:lstStyle/>
          <a:p>
            <a:pPr algn="l">
              <a:lnSpc>
                <a:spcPts val="1287"/>
              </a:lnSpc>
            </a:pPr>
            <a:endParaRPr lang="en-US" sz="8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7422F02F-83B3-BC4E-C5C8-E2E34E2C81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803889"/>
            <a:ext cx="4467461" cy="251294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076279B4E5F247BA410B238C4A4186" ma:contentTypeVersion="11" ma:contentTypeDescription="Create a new document." ma:contentTypeScope="" ma:versionID="3158f16f6d8d28b302a08eda83f107d4">
  <xsd:schema xmlns:xsd="http://www.w3.org/2001/XMLSchema" xmlns:xs="http://www.w3.org/2001/XMLSchema" xmlns:p="http://schemas.microsoft.com/office/2006/metadata/properties" xmlns:ns2="4c38edb0-f05c-4a3a-bade-2eef14c3c468" xmlns:ns3="1b3af1bf-25aa-4030-8e08-059c99c6cdaa" targetNamespace="http://schemas.microsoft.com/office/2006/metadata/properties" ma:root="true" ma:fieldsID="406b1db5e8ea347622961186cd1bc21f" ns2:_="" ns3:_="">
    <xsd:import namespace="4c38edb0-f05c-4a3a-bade-2eef14c3c468"/>
    <xsd:import namespace="1b3af1bf-25aa-4030-8e08-059c99c6cd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38edb0-f05c-4a3a-bade-2eef14c3c4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acfaaec-c0b5-444f-b194-f67401ef15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3af1bf-25aa-4030-8e08-059c99c6cda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73d71c8-3346-4455-811b-b96634b356af}" ma:internalName="TaxCatchAll" ma:showField="CatchAllData" ma:web="1f3700fc-731b-49e6-a3a3-baa43c5cb9b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5acfaaec-c0b5-444f-b194-f67401ef1536" ContentTypeId="0x0101" PreviousValue="false" LastSyncTimeStamp="2016-03-04T15:16:00.02Z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b3af1bf-25aa-4030-8e08-059c99c6cdaa" xsi:nil="true"/>
    <lcf76f155ced4ddcb4097134ff3c332f xmlns="4c38edb0-f05c-4a3a-bade-2eef14c3c4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8C579D9-33BF-4418-B495-D154C97D70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38edb0-f05c-4a3a-bade-2eef14c3c468"/>
    <ds:schemaRef ds:uri="1b3af1bf-25aa-4030-8e08-059c99c6cd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B82194-087C-4CAB-86B7-5A15941C5FF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DDF4502A-EEE5-4AE8-814E-E3A7D638E4E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6A4B156-D7BE-4029-92AA-957329BD9E35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1b3af1bf-25aa-4030-8e08-059c99c6cdaa"/>
    <ds:schemaRef ds:uri="http://schemas.microsoft.com/office/infopath/2007/PartnerControls"/>
    <ds:schemaRef ds:uri="http://schemas.openxmlformats.org/package/2006/metadata/core-properties"/>
    <ds:schemaRef ds:uri="4c38edb0-f05c-4a3a-bade-2eef14c3c468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b1519f0f-2dbf-4e21-bf34-a686ce97588a}" enabled="0" method="" siteId="{b1519f0f-2dbf-4e21-bf34-a686ce97588a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289</Words>
  <Application>Microsoft Office PowerPoint</Application>
  <PresentationFormat>Custom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Montserrat</vt:lpstr>
      <vt:lpstr>Reckless Bold</vt:lpstr>
      <vt:lpstr>Montserrat Bold</vt:lpstr>
      <vt:lpstr>Arial</vt:lpstr>
      <vt:lpstr>Calibri</vt:lpstr>
      <vt:lpstr>Reckless Medium</vt:lpstr>
      <vt:lpstr>Inter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Monthly Joint Report SY 2025 SPT-DEC (8.5 x 11 in)</dc:title>
  <dc:creator>Proulx, Adam</dc:creator>
  <cp:lastModifiedBy>Proulx, Adam</cp:lastModifiedBy>
  <cp:revision>11</cp:revision>
  <dcterms:created xsi:type="dcterms:W3CDTF">2006-08-16T00:00:00Z</dcterms:created>
  <dcterms:modified xsi:type="dcterms:W3CDTF">2026-04-10T19:54:42Z</dcterms:modified>
  <dc:identifier>DAGt_tL6jk8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0x010100E5076279B4E5F247BA410B238C4A4186</vt:lpwstr>
  </property>
</Properties>
</file>