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7" r:id="rId3"/>
    <p:sldId id="268" r:id="rId4"/>
    <p:sldId id="271" r:id="rId5"/>
    <p:sldId id="269" r:id="rId6"/>
    <p:sldId id="270" r:id="rId7"/>
    <p:sldId id="273" r:id="rId8"/>
    <p:sldId id="274" r:id="rId9"/>
    <p:sldId id="257" r:id="rId10"/>
    <p:sldId id="258" r:id="rId11"/>
    <p:sldId id="260" r:id="rId12"/>
    <p:sldId id="263" r:id="rId13"/>
    <p:sldId id="259" r:id="rId14"/>
    <p:sldId id="261" r:id="rId15"/>
    <p:sldId id="262" r:id="rId16"/>
    <p:sldId id="264" r:id="rId17"/>
    <p:sldId id="265" r:id="rId18"/>
    <p:sldId id="266" r:id="rId19"/>
    <p:sldId id="27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6"/>
  </p:normalViewPr>
  <p:slideViewPr>
    <p:cSldViewPr snapToGrid="0" snapToObjects="1">
      <p:cViewPr varScale="1">
        <p:scale>
          <a:sx n="107" d="100"/>
          <a:sy n="107" d="100"/>
        </p:scale>
        <p:origin x="73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6771F-FCB0-765C-3059-A850DD9F8D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249094-106C-4606-BDEC-0CCF730242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FA5DBB-A47A-8AA8-B927-40246AF10EB8}"/>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5" name="Footer Placeholder 4">
            <a:extLst>
              <a:ext uri="{FF2B5EF4-FFF2-40B4-BE49-F238E27FC236}">
                <a16:creationId xmlns:a16="http://schemas.microsoft.com/office/drawing/2014/main" id="{B2880ACA-CAD4-F6F9-7DE7-48D4E619A7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E9585F-7101-3CA4-391C-9108D0E89AA3}"/>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3724411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039C0-43D1-C06E-7C24-79F9FBEADE5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D3D8E0-20FB-F717-A86F-0668BB069F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F87A22-06D7-C8AF-A633-95BE1FABC4AB}"/>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5" name="Footer Placeholder 4">
            <a:extLst>
              <a:ext uri="{FF2B5EF4-FFF2-40B4-BE49-F238E27FC236}">
                <a16:creationId xmlns:a16="http://schemas.microsoft.com/office/drawing/2014/main" id="{2ABFF8FD-216B-CEE3-6D7B-93004793DD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0CF4EB-12F7-C309-9098-9236292ED20E}"/>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481869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8264C8-7AB2-5C20-8317-AF1CBA3E55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82F5D1-B745-197F-3872-8A077E6F38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ECB565-CEF0-20A1-7083-66B70FBA1CA5}"/>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5" name="Footer Placeholder 4">
            <a:extLst>
              <a:ext uri="{FF2B5EF4-FFF2-40B4-BE49-F238E27FC236}">
                <a16:creationId xmlns:a16="http://schemas.microsoft.com/office/drawing/2014/main" id="{4DCF8351-32C8-896B-3AB9-2B4E0945F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ABDC74-7802-BB1D-7D94-07407ACFD518}"/>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124427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01BD0-35B8-D79C-3508-D37F4B5B98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611E0-CA02-39A8-021B-B0E0D489A6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126DF5-FD5B-9418-EFF3-1EAB77E73E15}"/>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5" name="Footer Placeholder 4">
            <a:extLst>
              <a:ext uri="{FF2B5EF4-FFF2-40B4-BE49-F238E27FC236}">
                <a16:creationId xmlns:a16="http://schemas.microsoft.com/office/drawing/2014/main" id="{F049B16B-B83D-F184-AA55-1788E1753B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AC7268-ED0E-870A-1115-1A47C6262D31}"/>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541241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E2B96-EF08-D1CB-1E55-1BF03BC2FB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856327-986D-9692-830C-DEB9AC9AA2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BA73DC-4767-2E9C-01B1-F96398744910}"/>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5" name="Footer Placeholder 4">
            <a:extLst>
              <a:ext uri="{FF2B5EF4-FFF2-40B4-BE49-F238E27FC236}">
                <a16:creationId xmlns:a16="http://schemas.microsoft.com/office/drawing/2014/main" id="{FB405564-AEEF-0D08-B206-2E7BCF60C7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8889A0-9703-3586-7EE8-1684A2C7D3D4}"/>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1179885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C387-5920-A9F3-24AD-F4C639DC36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DFE27E-986E-A5D4-C35A-016D2686916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F8D2B9-2D8E-6EDC-8A35-31987AD584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D9D141-7DF3-6135-0EA8-296922F6C06E}"/>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6" name="Footer Placeholder 5">
            <a:extLst>
              <a:ext uri="{FF2B5EF4-FFF2-40B4-BE49-F238E27FC236}">
                <a16:creationId xmlns:a16="http://schemas.microsoft.com/office/drawing/2014/main" id="{45DDBA4E-B358-ABD7-B023-06425E5449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ED0D1E-FB43-C8FF-34D5-1925968F2A09}"/>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242389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027F4-493D-7D0A-3021-EF0C50777FD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79A355-1377-892E-9F5F-93784BF1F1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561B31-0DB7-BDAD-5F1A-8C35B65615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1C15B92-4497-7FB6-D461-13F1824082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9B9842-8827-7D00-B56F-E6E3BF0D1C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F9BC4E8-A3AF-D6D4-FF40-5F6023896067}"/>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8" name="Footer Placeholder 7">
            <a:extLst>
              <a:ext uri="{FF2B5EF4-FFF2-40B4-BE49-F238E27FC236}">
                <a16:creationId xmlns:a16="http://schemas.microsoft.com/office/drawing/2014/main" id="{63AC11D7-2B46-351C-8944-D87F4A2AA9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03CDF7-11F1-D625-E6FB-B85ABB74F89B}"/>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066758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EA2C5-046C-192B-4059-619B830BBE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F172AD4-7D01-7B27-F321-E59B8E3DB730}"/>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4" name="Footer Placeholder 3">
            <a:extLst>
              <a:ext uri="{FF2B5EF4-FFF2-40B4-BE49-F238E27FC236}">
                <a16:creationId xmlns:a16="http://schemas.microsoft.com/office/drawing/2014/main" id="{8B55A6E3-9300-4E24-9756-6B550DF25B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F12B6C-A2C0-257F-5660-05010DE607EB}"/>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457354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3D04AA-A723-1FEF-72BB-D9055FD4EB91}"/>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3" name="Footer Placeholder 2">
            <a:extLst>
              <a:ext uri="{FF2B5EF4-FFF2-40B4-BE49-F238E27FC236}">
                <a16:creationId xmlns:a16="http://schemas.microsoft.com/office/drawing/2014/main" id="{E7F95D74-E139-143A-3ABF-07672C6253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916D76-08D8-C671-D43C-D95790C29839}"/>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1431312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3C162-A8C3-F436-B774-5E998A7FF5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B322108-45B2-177F-FDDA-22FD0B2F6F6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623FC6-2A6F-3D84-A89C-46A19103B5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6E6253-67DC-DF6F-9A43-EF9C681AC309}"/>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6" name="Footer Placeholder 5">
            <a:extLst>
              <a:ext uri="{FF2B5EF4-FFF2-40B4-BE49-F238E27FC236}">
                <a16:creationId xmlns:a16="http://schemas.microsoft.com/office/drawing/2014/main" id="{B8F1534B-405C-8E65-C030-242273ED50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CD54EA-8857-72E7-E1B2-1DA9F8DD69CF}"/>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1489048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98CD2-99D8-EC7A-ABF7-B7FDA1BA68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F67130-5E75-1B5C-4EE2-703E8998DF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DDF7EE-691B-5EEF-F0AD-81A7FBEAF5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A07A0-1E0B-3A21-5CE5-E3558C71E6C9}"/>
              </a:ext>
            </a:extLst>
          </p:cNvPr>
          <p:cNvSpPr>
            <a:spLocks noGrp="1"/>
          </p:cNvSpPr>
          <p:nvPr>
            <p:ph type="dt" sz="half" idx="10"/>
          </p:nvPr>
        </p:nvSpPr>
        <p:spPr/>
        <p:txBody>
          <a:bodyPr/>
          <a:lstStyle/>
          <a:p>
            <a:fld id="{2C51DA17-B42A-DC47-AAFC-2C0C4F9E3F5C}" type="datetimeFigureOut">
              <a:rPr lang="en-US" smtClean="0"/>
              <a:t>9/19/22</a:t>
            </a:fld>
            <a:endParaRPr lang="en-US"/>
          </a:p>
        </p:txBody>
      </p:sp>
      <p:sp>
        <p:nvSpPr>
          <p:cNvPr id="6" name="Footer Placeholder 5">
            <a:extLst>
              <a:ext uri="{FF2B5EF4-FFF2-40B4-BE49-F238E27FC236}">
                <a16:creationId xmlns:a16="http://schemas.microsoft.com/office/drawing/2014/main" id="{2528F9E6-C2A8-FBB1-78A6-4208049DA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E6140E-17BD-713B-B5D2-504F3CF6C39E}"/>
              </a:ext>
            </a:extLst>
          </p:cNvPr>
          <p:cNvSpPr>
            <a:spLocks noGrp="1"/>
          </p:cNvSpPr>
          <p:nvPr>
            <p:ph type="sldNum" sz="quarter" idx="12"/>
          </p:nvPr>
        </p:nvSpPr>
        <p:spPr/>
        <p:txBody>
          <a:bodyPr/>
          <a:lstStyle/>
          <a:p>
            <a:fld id="{CE536605-55D7-1847-8142-5554D9CA0F9F}" type="slidenum">
              <a:rPr lang="en-US" smtClean="0"/>
              <a:t>‹#›</a:t>
            </a:fld>
            <a:endParaRPr lang="en-US"/>
          </a:p>
        </p:txBody>
      </p:sp>
    </p:spTree>
    <p:extLst>
      <p:ext uri="{BB962C8B-B14F-4D97-AF65-F5344CB8AC3E}">
        <p14:creationId xmlns:p14="http://schemas.microsoft.com/office/powerpoint/2010/main" val="223711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0EE951-1DDD-9126-6354-1BC2C0C0F9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C53FE10-645A-9163-4AA5-18B93A3371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197C54-DBDA-A8CE-B60C-D57F8AB579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51DA17-B42A-DC47-AAFC-2C0C4F9E3F5C}" type="datetimeFigureOut">
              <a:rPr lang="en-US" smtClean="0"/>
              <a:t>9/19/22</a:t>
            </a:fld>
            <a:endParaRPr lang="en-US"/>
          </a:p>
        </p:txBody>
      </p:sp>
      <p:sp>
        <p:nvSpPr>
          <p:cNvPr id="5" name="Footer Placeholder 4">
            <a:extLst>
              <a:ext uri="{FF2B5EF4-FFF2-40B4-BE49-F238E27FC236}">
                <a16:creationId xmlns:a16="http://schemas.microsoft.com/office/drawing/2014/main" id="{21DA0029-57EB-2EB4-01AE-59F3E0A4B1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027F9D6-BF95-6E42-94DD-F52EEF62D0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536605-55D7-1847-8142-5554D9CA0F9F}" type="slidenum">
              <a:rPr lang="en-US" smtClean="0"/>
              <a:t>‹#›</a:t>
            </a:fld>
            <a:endParaRPr lang="en-US"/>
          </a:p>
        </p:txBody>
      </p:sp>
    </p:spTree>
    <p:extLst>
      <p:ext uri="{BB962C8B-B14F-4D97-AF65-F5344CB8AC3E}">
        <p14:creationId xmlns:p14="http://schemas.microsoft.com/office/powerpoint/2010/main" val="4406724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6.xml"/><Relationship Id="rId6" Type="http://schemas.openxmlformats.org/officeDocument/2006/relationships/image" Target="../media/image5.jpg"/><Relationship Id="rId5" Type="http://schemas.openxmlformats.org/officeDocument/2006/relationships/image" Target="../media/image4.jpg"/><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0.jpg"/><Relationship Id="rId1" Type="http://schemas.openxmlformats.org/officeDocument/2006/relationships/slideLayout" Target="../slideLayouts/slideLayout6.xml"/><Relationship Id="rId4" Type="http://schemas.openxmlformats.org/officeDocument/2006/relationships/image" Target="../media/image53.jpg"/></Relationships>
</file>

<file path=ppt/slides/_rels/slide1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6.xml"/><Relationship Id="rId4" Type="http://schemas.openxmlformats.org/officeDocument/2006/relationships/image" Target="../media/image56.jpg"/></Relationships>
</file>

<file path=ppt/slides/_rels/slide1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6.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1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6.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g"/><Relationship Id="rId1" Type="http://schemas.openxmlformats.org/officeDocument/2006/relationships/slideLayout" Target="../slideLayouts/slideLayout6.xml"/><Relationship Id="rId4" Type="http://schemas.openxmlformats.org/officeDocument/2006/relationships/image" Target="../media/image66.jpg"/></Relationships>
</file>

<file path=ppt/slides/_rels/slide16.xml.rels><?xml version="1.0" encoding="UTF-8" standalone="yes"?>
<Relationships xmlns="http://schemas.openxmlformats.org/package/2006/relationships"><Relationship Id="rId8" Type="http://schemas.openxmlformats.org/officeDocument/2006/relationships/image" Target="../media/image72.jpg"/><Relationship Id="rId3" Type="http://schemas.openxmlformats.org/officeDocument/2006/relationships/image" Target="../media/image67.jpg"/><Relationship Id="rId7" Type="http://schemas.openxmlformats.org/officeDocument/2006/relationships/image" Target="../media/image71.jpg"/><Relationship Id="rId2" Type="http://schemas.openxmlformats.org/officeDocument/2006/relationships/image" Target="../media/image4.jpg"/><Relationship Id="rId1" Type="http://schemas.openxmlformats.org/officeDocument/2006/relationships/slideLayout" Target="../slideLayouts/slideLayout6.xml"/><Relationship Id="rId6" Type="http://schemas.openxmlformats.org/officeDocument/2006/relationships/image" Target="../media/image70.jpg"/><Relationship Id="rId5" Type="http://schemas.openxmlformats.org/officeDocument/2006/relationships/image" Target="../media/image69.jpg"/><Relationship Id="rId4" Type="http://schemas.openxmlformats.org/officeDocument/2006/relationships/image" Target="../media/image68.jpg"/><Relationship Id="rId9" Type="http://schemas.openxmlformats.org/officeDocument/2006/relationships/image" Target="../media/image73.jpg"/></Relationships>
</file>

<file path=ppt/slides/_rels/slide1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6.jpg"/><Relationship Id="rId1" Type="http://schemas.openxmlformats.org/officeDocument/2006/relationships/slideLayout" Target="../slideLayouts/slideLayout6.xml"/><Relationship Id="rId5" Type="http://schemas.openxmlformats.org/officeDocument/2006/relationships/image" Target="../media/image76.jpg"/><Relationship Id="rId4" Type="http://schemas.openxmlformats.org/officeDocument/2006/relationships/image" Target="../media/image75.jpg"/></Relationships>
</file>

<file path=ppt/slides/_rels/slide1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6.xml"/><Relationship Id="rId4" Type="http://schemas.openxmlformats.org/officeDocument/2006/relationships/image" Target="../media/image79.jpg"/></Relationships>
</file>

<file path=ppt/slides/_rels/slide19.xml.rels><?xml version="1.0" encoding="UTF-8" standalone="yes"?>
<Relationships xmlns="http://schemas.openxmlformats.org/package/2006/relationships"><Relationship Id="rId3" Type="http://schemas.openxmlformats.org/officeDocument/2006/relationships/image" Target="../media/image81.jpg"/><Relationship Id="rId7" Type="http://schemas.openxmlformats.org/officeDocument/2006/relationships/image" Target="../media/image85.jpg"/><Relationship Id="rId2" Type="http://schemas.openxmlformats.org/officeDocument/2006/relationships/image" Target="../media/image80.jpg"/><Relationship Id="rId1" Type="http://schemas.openxmlformats.org/officeDocument/2006/relationships/slideLayout" Target="../slideLayouts/slideLayout6.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82.jpg"/></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6.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 Id="rId9" Type="http://schemas.openxmlformats.org/officeDocument/2006/relationships/image" Target="../media/image18.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6.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image" Target="../media/image32.png"/><Relationship Id="rId3" Type="http://schemas.openxmlformats.org/officeDocument/2006/relationships/image" Target="../media/image23.png"/><Relationship Id="rId7" Type="http://schemas.openxmlformats.org/officeDocument/2006/relationships/image" Target="../media/image5.jpg"/><Relationship Id="rId12" Type="http://schemas.openxmlformats.org/officeDocument/2006/relationships/image" Target="../media/image31.pn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jpg"/><Relationship Id="rId4" Type="http://schemas.openxmlformats.org/officeDocument/2006/relationships/image" Target="../media/image24.png"/><Relationship Id="rId9" Type="http://schemas.openxmlformats.org/officeDocument/2006/relationships/image" Target="../media/image28.jpg"/></Relationships>
</file>

<file path=ppt/slides/_rels/slide6.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4.png"/><Relationship Id="rId7" Type="http://schemas.openxmlformats.org/officeDocument/2006/relationships/image" Target="../media/image38.jpg"/><Relationship Id="rId2" Type="http://schemas.openxmlformats.org/officeDocument/2006/relationships/image" Target="../media/image33.png"/><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6.xml"/><Relationship Id="rId4" Type="http://schemas.openxmlformats.org/officeDocument/2006/relationships/image" Target="../media/image42.jpg"/></Relationships>
</file>

<file path=ppt/slides/_rels/slide8.xml.rels><?xml version="1.0" encoding="UTF-8" standalone="yes"?>
<Relationships xmlns="http://schemas.openxmlformats.org/package/2006/relationships"><Relationship Id="rId3" Type="http://schemas.openxmlformats.org/officeDocument/2006/relationships/image" Target="../media/image44.jpg"/><Relationship Id="rId7" Type="http://schemas.openxmlformats.org/officeDocument/2006/relationships/image" Target="../media/image48.jpg"/><Relationship Id="rId2" Type="http://schemas.openxmlformats.org/officeDocument/2006/relationships/image" Target="../media/image43.jpg"/><Relationship Id="rId1" Type="http://schemas.openxmlformats.org/officeDocument/2006/relationships/slideLayout" Target="../slideLayouts/slideLayout6.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C0A8F8-36DC-0B14-4A51-35106726D38E}"/>
              </a:ext>
            </a:extLst>
          </p:cNvPr>
          <p:cNvSpPr>
            <a:spLocks noGrp="1"/>
          </p:cNvSpPr>
          <p:nvPr>
            <p:ph type="title"/>
          </p:nvPr>
        </p:nvSpPr>
        <p:spPr/>
        <p:txBody>
          <a:bodyPr>
            <a:normAutofit/>
          </a:bodyPr>
          <a:lstStyle/>
          <a:p>
            <a:pPr algn="ctr"/>
            <a:r>
              <a:rPr lang="en-US" sz="4000" dirty="0">
                <a:latin typeface="Arial Rounded MT Bold" panose="020F0704030504030204" pitchFamily="34" charset="77"/>
              </a:rPr>
              <a:t>México – June 2023 </a:t>
            </a:r>
          </a:p>
        </p:txBody>
      </p:sp>
      <p:pic>
        <p:nvPicPr>
          <p:cNvPr id="3" name="Picture 2">
            <a:extLst>
              <a:ext uri="{FF2B5EF4-FFF2-40B4-BE49-F238E27FC236}">
                <a16:creationId xmlns:a16="http://schemas.microsoft.com/office/drawing/2014/main" id="{3F09066C-2C5F-1352-0715-1CA1F7D58B10}"/>
              </a:ext>
            </a:extLst>
          </p:cNvPr>
          <p:cNvPicPr>
            <a:picLocks noChangeAspect="1"/>
          </p:cNvPicPr>
          <p:nvPr/>
        </p:nvPicPr>
        <p:blipFill>
          <a:blip r:embed="rId2"/>
          <a:stretch>
            <a:fillRect/>
          </a:stretch>
        </p:blipFill>
        <p:spPr>
          <a:xfrm>
            <a:off x="6914544" y="1527676"/>
            <a:ext cx="4057922" cy="2695408"/>
          </a:xfrm>
          <a:prstGeom prst="rect">
            <a:avLst/>
          </a:prstGeom>
        </p:spPr>
      </p:pic>
      <p:pic>
        <p:nvPicPr>
          <p:cNvPr id="5" name="Picture 4">
            <a:extLst>
              <a:ext uri="{FF2B5EF4-FFF2-40B4-BE49-F238E27FC236}">
                <a16:creationId xmlns:a16="http://schemas.microsoft.com/office/drawing/2014/main" id="{67FD1B75-9B9D-162F-E8D6-6E52B307D5DB}"/>
              </a:ext>
            </a:extLst>
          </p:cNvPr>
          <p:cNvPicPr>
            <a:picLocks noChangeAspect="1"/>
          </p:cNvPicPr>
          <p:nvPr/>
        </p:nvPicPr>
        <p:blipFill>
          <a:blip r:embed="rId3"/>
          <a:stretch>
            <a:fillRect/>
          </a:stretch>
        </p:blipFill>
        <p:spPr>
          <a:xfrm>
            <a:off x="4653610" y="1527676"/>
            <a:ext cx="1879600" cy="1079500"/>
          </a:xfrm>
          <a:prstGeom prst="rect">
            <a:avLst/>
          </a:prstGeom>
        </p:spPr>
      </p:pic>
      <p:pic>
        <p:nvPicPr>
          <p:cNvPr id="7" name="Picture 6">
            <a:extLst>
              <a:ext uri="{FF2B5EF4-FFF2-40B4-BE49-F238E27FC236}">
                <a16:creationId xmlns:a16="http://schemas.microsoft.com/office/drawing/2014/main" id="{7CA7AE7A-0FE2-4CEB-5C07-24981A9F565E}"/>
              </a:ext>
            </a:extLst>
          </p:cNvPr>
          <p:cNvPicPr>
            <a:picLocks noChangeAspect="1"/>
          </p:cNvPicPr>
          <p:nvPr/>
        </p:nvPicPr>
        <p:blipFill>
          <a:blip r:embed="rId4"/>
          <a:stretch>
            <a:fillRect/>
          </a:stretch>
        </p:blipFill>
        <p:spPr>
          <a:xfrm>
            <a:off x="5143499" y="2895600"/>
            <a:ext cx="2778721" cy="1556084"/>
          </a:xfrm>
          <a:prstGeom prst="rect">
            <a:avLst/>
          </a:prstGeom>
        </p:spPr>
      </p:pic>
      <p:pic>
        <p:nvPicPr>
          <p:cNvPr id="9" name="Picture 8">
            <a:extLst>
              <a:ext uri="{FF2B5EF4-FFF2-40B4-BE49-F238E27FC236}">
                <a16:creationId xmlns:a16="http://schemas.microsoft.com/office/drawing/2014/main" id="{5F74F22F-3FCD-3DA3-19A3-7283830D9692}"/>
              </a:ext>
            </a:extLst>
          </p:cNvPr>
          <p:cNvPicPr>
            <a:picLocks noChangeAspect="1"/>
          </p:cNvPicPr>
          <p:nvPr/>
        </p:nvPicPr>
        <p:blipFill>
          <a:blip r:embed="rId5"/>
          <a:stretch>
            <a:fillRect/>
          </a:stretch>
        </p:blipFill>
        <p:spPr>
          <a:xfrm>
            <a:off x="7375245" y="3873833"/>
            <a:ext cx="4057920" cy="2695407"/>
          </a:xfrm>
          <a:prstGeom prst="rect">
            <a:avLst/>
          </a:prstGeom>
        </p:spPr>
      </p:pic>
      <p:pic>
        <p:nvPicPr>
          <p:cNvPr id="11" name="Picture 10">
            <a:extLst>
              <a:ext uri="{FF2B5EF4-FFF2-40B4-BE49-F238E27FC236}">
                <a16:creationId xmlns:a16="http://schemas.microsoft.com/office/drawing/2014/main" id="{4C295C85-1A07-7594-FBE0-23968DDAEE76}"/>
              </a:ext>
            </a:extLst>
          </p:cNvPr>
          <p:cNvPicPr>
            <a:picLocks noChangeAspect="1"/>
          </p:cNvPicPr>
          <p:nvPr/>
        </p:nvPicPr>
        <p:blipFill>
          <a:blip r:embed="rId6"/>
          <a:stretch>
            <a:fillRect/>
          </a:stretch>
        </p:blipFill>
        <p:spPr>
          <a:xfrm>
            <a:off x="672097" y="3982453"/>
            <a:ext cx="4247492" cy="2219657"/>
          </a:xfrm>
          <a:prstGeom prst="rect">
            <a:avLst/>
          </a:prstGeom>
        </p:spPr>
      </p:pic>
      <p:pic>
        <p:nvPicPr>
          <p:cNvPr id="13" name="Picture 12">
            <a:extLst>
              <a:ext uri="{FF2B5EF4-FFF2-40B4-BE49-F238E27FC236}">
                <a16:creationId xmlns:a16="http://schemas.microsoft.com/office/drawing/2014/main" id="{38927AED-3ADA-E780-745E-8C69BD0E386B}"/>
              </a:ext>
            </a:extLst>
          </p:cNvPr>
          <p:cNvPicPr>
            <a:picLocks noChangeAspect="1"/>
          </p:cNvPicPr>
          <p:nvPr/>
        </p:nvPicPr>
        <p:blipFill>
          <a:blip r:embed="rId7"/>
          <a:stretch>
            <a:fillRect/>
          </a:stretch>
        </p:blipFill>
        <p:spPr>
          <a:xfrm>
            <a:off x="4505157" y="4898940"/>
            <a:ext cx="3417063" cy="1865896"/>
          </a:xfrm>
          <a:prstGeom prst="rect">
            <a:avLst/>
          </a:prstGeom>
        </p:spPr>
      </p:pic>
      <p:pic>
        <p:nvPicPr>
          <p:cNvPr id="15" name="Picture 14">
            <a:extLst>
              <a:ext uri="{FF2B5EF4-FFF2-40B4-BE49-F238E27FC236}">
                <a16:creationId xmlns:a16="http://schemas.microsoft.com/office/drawing/2014/main" id="{54D62E28-15EE-DF9B-412B-45F104684F67}"/>
              </a:ext>
            </a:extLst>
          </p:cNvPr>
          <p:cNvPicPr>
            <a:picLocks noChangeAspect="1"/>
          </p:cNvPicPr>
          <p:nvPr/>
        </p:nvPicPr>
        <p:blipFill>
          <a:blip r:embed="rId8"/>
          <a:stretch>
            <a:fillRect/>
          </a:stretch>
        </p:blipFill>
        <p:spPr>
          <a:xfrm>
            <a:off x="3231492" y="2693151"/>
            <a:ext cx="2069431" cy="1556084"/>
          </a:xfrm>
          <a:prstGeom prst="rect">
            <a:avLst/>
          </a:prstGeom>
        </p:spPr>
      </p:pic>
      <p:pic>
        <p:nvPicPr>
          <p:cNvPr id="17" name="Picture 16">
            <a:extLst>
              <a:ext uri="{FF2B5EF4-FFF2-40B4-BE49-F238E27FC236}">
                <a16:creationId xmlns:a16="http://schemas.microsoft.com/office/drawing/2014/main" id="{14B40B2C-01FD-EF1E-604F-51C7C00DC3B5}"/>
              </a:ext>
            </a:extLst>
          </p:cNvPr>
          <p:cNvPicPr>
            <a:picLocks noChangeAspect="1"/>
          </p:cNvPicPr>
          <p:nvPr/>
        </p:nvPicPr>
        <p:blipFill>
          <a:blip r:embed="rId9"/>
          <a:stretch>
            <a:fillRect/>
          </a:stretch>
        </p:blipFill>
        <p:spPr>
          <a:xfrm>
            <a:off x="290763" y="2569870"/>
            <a:ext cx="2342674" cy="1556083"/>
          </a:xfrm>
          <a:prstGeom prst="rect">
            <a:avLst/>
          </a:prstGeom>
        </p:spPr>
      </p:pic>
      <p:pic>
        <p:nvPicPr>
          <p:cNvPr id="19" name="Picture 18">
            <a:extLst>
              <a:ext uri="{FF2B5EF4-FFF2-40B4-BE49-F238E27FC236}">
                <a16:creationId xmlns:a16="http://schemas.microsoft.com/office/drawing/2014/main" id="{9FA8211B-158D-A3A1-6347-B5EEE71DACF8}"/>
              </a:ext>
            </a:extLst>
          </p:cNvPr>
          <p:cNvPicPr>
            <a:picLocks noChangeAspect="1"/>
          </p:cNvPicPr>
          <p:nvPr/>
        </p:nvPicPr>
        <p:blipFill>
          <a:blip r:embed="rId10"/>
          <a:stretch>
            <a:fillRect/>
          </a:stretch>
        </p:blipFill>
        <p:spPr>
          <a:xfrm>
            <a:off x="1658628" y="1548968"/>
            <a:ext cx="2778720" cy="1566527"/>
          </a:xfrm>
          <a:prstGeom prst="rect">
            <a:avLst/>
          </a:prstGeom>
        </p:spPr>
      </p:pic>
    </p:spTree>
    <p:extLst>
      <p:ext uri="{BB962C8B-B14F-4D97-AF65-F5344CB8AC3E}">
        <p14:creationId xmlns:p14="http://schemas.microsoft.com/office/powerpoint/2010/main" val="195118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E021A-7005-8935-5603-DF32BF0A240A}"/>
              </a:ext>
            </a:extLst>
          </p:cNvPr>
          <p:cNvSpPr>
            <a:spLocks noGrp="1"/>
          </p:cNvSpPr>
          <p:nvPr>
            <p:ph type="title"/>
          </p:nvPr>
        </p:nvSpPr>
        <p:spPr/>
        <p:txBody>
          <a:bodyPr>
            <a:normAutofit/>
          </a:bodyPr>
          <a:lstStyle/>
          <a:p>
            <a:pPr algn="ctr"/>
            <a:r>
              <a:rPr lang="en-US" sz="3200" dirty="0"/>
              <a:t> Day 5, Cont. - Afternoon, check into Hotel Marlowe in the heart of the Centro </a:t>
            </a:r>
            <a:r>
              <a:rPr lang="en-US" sz="3200" dirty="0" err="1"/>
              <a:t>Histórico</a:t>
            </a:r>
            <a:r>
              <a:rPr lang="en-US" sz="3200" dirty="0"/>
              <a:t> in Mexico City.</a:t>
            </a:r>
          </a:p>
        </p:txBody>
      </p:sp>
      <p:pic>
        <p:nvPicPr>
          <p:cNvPr id="4" name="Picture 3">
            <a:extLst>
              <a:ext uri="{FF2B5EF4-FFF2-40B4-BE49-F238E27FC236}">
                <a16:creationId xmlns:a16="http://schemas.microsoft.com/office/drawing/2014/main" id="{9909D718-700B-76AA-ACF3-22DA1C74658D}"/>
              </a:ext>
            </a:extLst>
          </p:cNvPr>
          <p:cNvPicPr>
            <a:picLocks noChangeAspect="1"/>
          </p:cNvPicPr>
          <p:nvPr/>
        </p:nvPicPr>
        <p:blipFill>
          <a:blip r:embed="rId2"/>
          <a:stretch>
            <a:fillRect/>
          </a:stretch>
        </p:blipFill>
        <p:spPr>
          <a:xfrm>
            <a:off x="838200" y="1690687"/>
            <a:ext cx="3035968" cy="4603995"/>
          </a:xfrm>
          <a:prstGeom prst="rect">
            <a:avLst/>
          </a:prstGeom>
        </p:spPr>
      </p:pic>
      <p:pic>
        <p:nvPicPr>
          <p:cNvPr id="6" name="Picture 5">
            <a:extLst>
              <a:ext uri="{FF2B5EF4-FFF2-40B4-BE49-F238E27FC236}">
                <a16:creationId xmlns:a16="http://schemas.microsoft.com/office/drawing/2014/main" id="{50A84919-A59C-113A-97FE-CB32AE0310DE}"/>
              </a:ext>
            </a:extLst>
          </p:cNvPr>
          <p:cNvPicPr>
            <a:picLocks noChangeAspect="1"/>
          </p:cNvPicPr>
          <p:nvPr/>
        </p:nvPicPr>
        <p:blipFill>
          <a:blip r:embed="rId3"/>
          <a:stretch>
            <a:fillRect/>
          </a:stretch>
        </p:blipFill>
        <p:spPr>
          <a:xfrm>
            <a:off x="4216008" y="1690686"/>
            <a:ext cx="7366392" cy="4603995"/>
          </a:xfrm>
          <a:prstGeom prst="rect">
            <a:avLst/>
          </a:prstGeom>
        </p:spPr>
      </p:pic>
    </p:spTree>
    <p:extLst>
      <p:ext uri="{BB962C8B-B14F-4D97-AF65-F5344CB8AC3E}">
        <p14:creationId xmlns:p14="http://schemas.microsoft.com/office/powerpoint/2010/main" val="3984134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22B28-7C15-E176-C527-8FBF13017FDC}"/>
              </a:ext>
            </a:extLst>
          </p:cNvPr>
          <p:cNvSpPr>
            <a:spLocks noGrp="1"/>
          </p:cNvSpPr>
          <p:nvPr>
            <p:ph type="title"/>
          </p:nvPr>
        </p:nvSpPr>
        <p:spPr/>
        <p:txBody>
          <a:bodyPr/>
          <a:lstStyle/>
          <a:p>
            <a:pPr algn="ctr"/>
            <a:r>
              <a:rPr lang="en-US" dirty="0"/>
              <a:t>Hotel Marlowe</a:t>
            </a:r>
          </a:p>
        </p:txBody>
      </p:sp>
      <p:pic>
        <p:nvPicPr>
          <p:cNvPr id="4" name="Picture 3">
            <a:extLst>
              <a:ext uri="{FF2B5EF4-FFF2-40B4-BE49-F238E27FC236}">
                <a16:creationId xmlns:a16="http://schemas.microsoft.com/office/drawing/2014/main" id="{0D9A38AA-5693-D9D2-E8CE-60A1852ED132}"/>
              </a:ext>
            </a:extLst>
          </p:cNvPr>
          <p:cNvPicPr>
            <a:picLocks noChangeAspect="1"/>
          </p:cNvPicPr>
          <p:nvPr/>
        </p:nvPicPr>
        <p:blipFill>
          <a:blip r:embed="rId2"/>
          <a:stretch>
            <a:fillRect/>
          </a:stretch>
        </p:blipFill>
        <p:spPr>
          <a:xfrm>
            <a:off x="316833" y="406531"/>
            <a:ext cx="3990472" cy="6051485"/>
          </a:xfrm>
          <a:prstGeom prst="rect">
            <a:avLst/>
          </a:prstGeom>
        </p:spPr>
      </p:pic>
      <p:pic>
        <p:nvPicPr>
          <p:cNvPr id="6" name="Picture 5">
            <a:extLst>
              <a:ext uri="{FF2B5EF4-FFF2-40B4-BE49-F238E27FC236}">
                <a16:creationId xmlns:a16="http://schemas.microsoft.com/office/drawing/2014/main" id="{B8BE53BD-E17D-9AE3-216E-EEC78CD6DBDF}"/>
              </a:ext>
            </a:extLst>
          </p:cNvPr>
          <p:cNvPicPr>
            <a:picLocks noChangeAspect="1"/>
          </p:cNvPicPr>
          <p:nvPr/>
        </p:nvPicPr>
        <p:blipFill>
          <a:blip r:embed="rId3"/>
          <a:stretch>
            <a:fillRect/>
          </a:stretch>
        </p:blipFill>
        <p:spPr>
          <a:xfrm>
            <a:off x="4636168" y="1522864"/>
            <a:ext cx="4615115" cy="2584465"/>
          </a:xfrm>
          <a:prstGeom prst="rect">
            <a:avLst/>
          </a:prstGeom>
        </p:spPr>
      </p:pic>
      <p:pic>
        <p:nvPicPr>
          <p:cNvPr id="10" name="Picture 9">
            <a:extLst>
              <a:ext uri="{FF2B5EF4-FFF2-40B4-BE49-F238E27FC236}">
                <a16:creationId xmlns:a16="http://schemas.microsoft.com/office/drawing/2014/main" id="{840954BD-6293-D9B1-ADE4-E27ECAFA7968}"/>
              </a:ext>
            </a:extLst>
          </p:cNvPr>
          <p:cNvPicPr>
            <a:picLocks noChangeAspect="1"/>
          </p:cNvPicPr>
          <p:nvPr/>
        </p:nvPicPr>
        <p:blipFill>
          <a:blip r:embed="rId4"/>
          <a:stretch>
            <a:fillRect/>
          </a:stretch>
        </p:blipFill>
        <p:spPr>
          <a:xfrm>
            <a:off x="6943725" y="3887425"/>
            <a:ext cx="4203031" cy="2895421"/>
          </a:xfrm>
          <a:prstGeom prst="rect">
            <a:avLst/>
          </a:prstGeom>
        </p:spPr>
      </p:pic>
    </p:spTree>
    <p:extLst>
      <p:ext uri="{BB962C8B-B14F-4D97-AF65-F5344CB8AC3E}">
        <p14:creationId xmlns:p14="http://schemas.microsoft.com/office/powerpoint/2010/main" val="229458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7DD4C-ACC5-DD7D-9933-9E0742F10BE0}"/>
              </a:ext>
            </a:extLst>
          </p:cNvPr>
          <p:cNvSpPr>
            <a:spLocks noGrp="1"/>
          </p:cNvSpPr>
          <p:nvPr>
            <p:ph type="title"/>
          </p:nvPr>
        </p:nvSpPr>
        <p:spPr/>
        <p:txBody>
          <a:bodyPr>
            <a:normAutofit/>
          </a:bodyPr>
          <a:lstStyle/>
          <a:p>
            <a:pPr algn="ctr"/>
            <a:r>
              <a:rPr lang="en-US" sz="2000" dirty="0"/>
              <a:t>Day 5, Cont. -  After Lunch (location undetermined) , we will walk to the </a:t>
            </a:r>
            <a:br>
              <a:rPr lang="en-US" sz="2000" dirty="0"/>
            </a:br>
            <a:r>
              <a:rPr lang="en-US" sz="2000" dirty="0"/>
              <a:t>Mercado San Juan for shopping.</a:t>
            </a:r>
          </a:p>
        </p:txBody>
      </p:sp>
      <p:pic>
        <p:nvPicPr>
          <p:cNvPr id="4" name="Picture 3">
            <a:extLst>
              <a:ext uri="{FF2B5EF4-FFF2-40B4-BE49-F238E27FC236}">
                <a16:creationId xmlns:a16="http://schemas.microsoft.com/office/drawing/2014/main" id="{785BC584-331C-2B70-6C6C-46D76717267C}"/>
              </a:ext>
            </a:extLst>
          </p:cNvPr>
          <p:cNvPicPr>
            <a:picLocks noChangeAspect="1"/>
          </p:cNvPicPr>
          <p:nvPr/>
        </p:nvPicPr>
        <p:blipFill>
          <a:blip r:embed="rId2"/>
          <a:stretch>
            <a:fillRect/>
          </a:stretch>
        </p:blipFill>
        <p:spPr>
          <a:xfrm>
            <a:off x="457533" y="1690688"/>
            <a:ext cx="6839579" cy="3855870"/>
          </a:xfrm>
          <a:prstGeom prst="rect">
            <a:avLst/>
          </a:prstGeom>
        </p:spPr>
      </p:pic>
      <p:pic>
        <p:nvPicPr>
          <p:cNvPr id="6" name="Picture 5">
            <a:extLst>
              <a:ext uri="{FF2B5EF4-FFF2-40B4-BE49-F238E27FC236}">
                <a16:creationId xmlns:a16="http://schemas.microsoft.com/office/drawing/2014/main" id="{6862F701-9744-568F-3CF8-BFCAA5EB5C8D}"/>
              </a:ext>
            </a:extLst>
          </p:cNvPr>
          <p:cNvPicPr>
            <a:picLocks noChangeAspect="1"/>
          </p:cNvPicPr>
          <p:nvPr/>
        </p:nvPicPr>
        <p:blipFill>
          <a:blip r:embed="rId3"/>
          <a:stretch>
            <a:fillRect/>
          </a:stretch>
        </p:blipFill>
        <p:spPr>
          <a:xfrm>
            <a:off x="7377361" y="3936078"/>
            <a:ext cx="3810002" cy="2055396"/>
          </a:xfrm>
          <a:prstGeom prst="rect">
            <a:avLst/>
          </a:prstGeom>
        </p:spPr>
      </p:pic>
      <p:pic>
        <p:nvPicPr>
          <p:cNvPr id="8" name="Picture 7">
            <a:extLst>
              <a:ext uri="{FF2B5EF4-FFF2-40B4-BE49-F238E27FC236}">
                <a16:creationId xmlns:a16="http://schemas.microsoft.com/office/drawing/2014/main" id="{758428D6-679C-9D8B-A2F2-4A4EC0660B50}"/>
              </a:ext>
            </a:extLst>
          </p:cNvPr>
          <p:cNvPicPr>
            <a:picLocks noChangeAspect="1"/>
          </p:cNvPicPr>
          <p:nvPr/>
        </p:nvPicPr>
        <p:blipFill>
          <a:blip r:embed="rId4"/>
          <a:stretch>
            <a:fillRect/>
          </a:stretch>
        </p:blipFill>
        <p:spPr>
          <a:xfrm>
            <a:off x="7377361" y="1690688"/>
            <a:ext cx="3810002" cy="2133601"/>
          </a:xfrm>
          <a:prstGeom prst="rect">
            <a:avLst/>
          </a:prstGeom>
        </p:spPr>
      </p:pic>
    </p:spTree>
    <p:extLst>
      <p:ext uri="{BB962C8B-B14F-4D97-AF65-F5344CB8AC3E}">
        <p14:creationId xmlns:p14="http://schemas.microsoft.com/office/powerpoint/2010/main" val="3049353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EF768-5A12-3D01-CA7B-0E8171812539}"/>
              </a:ext>
            </a:extLst>
          </p:cNvPr>
          <p:cNvSpPr>
            <a:spLocks noGrp="1"/>
          </p:cNvSpPr>
          <p:nvPr>
            <p:ph type="title"/>
          </p:nvPr>
        </p:nvSpPr>
        <p:spPr/>
        <p:txBody>
          <a:bodyPr>
            <a:normAutofit/>
          </a:bodyPr>
          <a:lstStyle/>
          <a:p>
            <a:r>
              <a:rPr lang="en-US" sz="2400" dirty="0"/>
              <a:t>Day 5, Cont. - Dinner at world-famous </a:t>
            </a:r>
            <a:r>
              <a:rPr lang="en-US" sz="2400" dirty="0" err="1"/>
              <a:t>Sanborns</a:t>
            </a:r>
            <a:r>
              <a:rPr lang="en-US" sz="2400" dirty="0"/>
              <a:t> in the historic “Casa de </a:t>
            </a:r>
            <a:r>
              <a:rPr lang="en-US" sz="2400" dirty="0" err="1"/>
              <a:t>los</a:t>
            </a:r>
            <a:r>
              <a:rPr lang="en-US" sz="2400" dirty="0"/>
              <a:t> Azulejos”.  After dark visit to the Latin American Tower observation deck, followed by stroll on Avenida Juarez.</a:t>
            </a:r>
          </a:p>
        </p:txBody>
      </p:sp>
      <p:pic>
        <p:nvPicPr>
          <p:cNvPr id="4" name="Picture 3">
            <a:extLst>
              <a:ext uri="{FF2B5EF4-FFF2-40B4-BE49-F238E27FC236}">
                <a16:creationId xmlns:a16="http://schemas.microsoft.com/office/drawing/2014/main" id="{3B325419-74A2-E848-F006-EDDEC85424A2}"/>
              </a:ext>
            </a:extLst>
          </p:cNvPr>
          <p:cNvPicPr>
            <a:picLocks noChangeAspect="1"/>
          </p:cNvPicPr>
          <p:nvPr/>
        </p:nvPicPr>
        <p:blipFill>
          <a:blip r:embed="rId2"/>
          <a:stretch>
            <a:fillRect/>
          </a:stretch>
        </p:blipFill>
        <p:spPr>
          <a:xfrm>
            <a:off x="144378" y="1690688"/>
            <a:ext cx="4221079" cy="2363804"/>
          </a:xfrm>
          <a:prstGeom prst="rect">
            <a:avLst/>
          </a:prstGeom>
        </p:spPr>
      </p:pic>
      <p:pic>
        <p:nvPicPr>
          <p:cNvPr id="6" name="Picture 5">
            <a:extLst>
              <a:ext uri="{FF2B5EF4-FFF2-40B4-BE49-F238E27FC236}">
                <a16:creationId xmlns:a16="http://schemas.microsoft.com/office/drawing/2014/main" id="{2909E84E-6B49-B608-6DD1-6F9CA089B5FB}"/>
              </a:ext>
            </a:extLst>
          </p:cNvPr>
          <p:cNvPicPr>
            <a:picLocks noChangeAspect="1"/>
          </p:cNvPicPr>
          <p:nvPr/>
        </p:nvPicPr>
        <p:blipFill>
          <a:blip r:embed="rId3"/>
          <a:stretch>
            <a:fillRect/>
          </a:stretch>
        </p:blipFill>
        <p:spPr>
          <a:xfrm>
            <a:off x="144378" y="4246479"/>
            <a:ext cx="3970422" cy="2637288"/>
          </a:xfrm>
          <a:prstGeom prst="rect">
            <a:avLst/>
          </a:prstGeom>
        </p:spPr>
      </p:pic>
      <p:pic>
        <p:nvPicPr>
          <p:cNvPr id="8" name="Picture 7">
            <a:extLst>
              <a:ext uri="{FF2B5EF4-FFF2-40B4-BE49-F238E27FC236}">
                <a16:creationId xmlns:a16="http://schemas.microsoft.com/office/drawing/2014/main" id="{993443A4-783F-9D31-423D-4F41E628CAD5}"/>
              </a:ext>
            </a:extLst>
          </p:cNvPr>
          <p:cNvPicPr>
            <a:picLocks noChangeAspect="1"/>
          </p:cNvPicPr>
          <p:nvPr/>
        </p:nvPicPr>
        <p:blipFill>
          <a:blip r:embed="rId4"/>
          <a:stretch>
            <a:fillRect/>
          </a:stretch>
        </p:blipFill>
        <p:spPr>
          <a:xfrm>
            <a:off x="7813842" y="4246478"/>
            <a:ext cx="3539957" cy="2334319"/>
          </a:xfrm>
          <a:prstGeom prst="rect">
            <a:avLst/>
          </a:prstGeom>
        </p:spPr>
      </p:pic>
      <p:pic>
        <p:nvPicPr>
          <p:cNvPr id="10" name="Picture 9">
            <a:extLst>
              <a:ext uri="{FF2B5EF4-FFF2-40B4-BE49-F238E27FC236}">
                <a16:creationId xmlns:a16="http://schemas.microsoft.com/office/drawing/2014/main" id="{31019FD6-C029-4AC8-7D50-F0051FC31DD8}"/>
              </a:ext>
            </a:extLst>
          </p:cNvPr>
          <p:cNvPicPr>
            <a:picLocks noChangeAspect="1"/>
          </p:cNvPicPr>
          <p:nvPr/>
        </p:nvPicPr>
        <p:blipFill>
          <a:blip r:embed="rId5"/>
          <a:stretch>
            <a:fillRect/>
          </a:stretch>
        </p:blipFill>
        <p:spPr>
          <a:xfrm>
            <a:off x="4706684" y="1690688"/>
            <a:ext cx="2869201" cy="4749022"/>
          </a:xfrm>
          <a:prstGeom prst="rect">
            <a:avLst/>
          </a:prstGeom>
        </p:spPr>
      </p:pic>
      <p:pic>
        <p:nvPicPr>
          <p:cNvPr id="12" name="Picture 11">
            <a:extLst>
              <a:ext uri="{FF2B5EF4-FFF2-40B4-BE49-F238E27FC236}">
                <a16:creationId xmlns:a16="http://schemas.microsoft.com/office/drawing/2014/main" id="{55E2F0D2-B618-0F44-7983-841400C7F692}"/>
              </a:ext>
            </a:extLst>
          </p:cNvPr>
          <p:cNvPicPr>
            <a:picLocks noChangeAspect="1"/>
          </p:cNvPicPr>
          <p:nvPr/>
        </p:nvPicPr>
        <p:blipFill>
          <a:blip r:embed="rId6"/>
          <a:stretch>
            <a:fillRect/>
          </a:stretch>
        </p:blipFill>
        <p:spPr>
          <a:xfrm>
            <a:off x="7826543" y="1524793"/>
            <a:ext cx="3514304" cy="2334319"/>
          </a:xfrm>
          <a:prstGeom prst="rect">
            <a:avLst/>
          </a:prstGeom>
        </p:spPr>
      </p:pic>
    </p:spTree>
    <p:extLst>
      <p:ext uri="{BB962C8B-B14F-4D97-AF65-F5344CB8AC3E}">
        <p14:creationId xmlns:p14="http://schemas.microsoft.com/office/powerpoint/2010/main" val="1869592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34B2D-B655-5E37-6902-C81536C1F761}"/>
              </a:ext>
            </a:extLst>
          </p:cNvPr>
          <p:cNvSpPr>
            <a:spLocks noGrp="1"/>
          </p:cNvSpPr>
          <p:nvPr>
            <p:ph type="title"/>
          </p:nvPr>
        </p:nvSpPr>
        <p:spPr/>
        <p:txBody>
          <a:bodyPr>
            <a:normAutofit fontScale="90000"/>
          </a:bodyPr>
          <a:lstStyle/>
          <a:p>
            <a:r>
              <a:rPr lang="en-US" sz="1800" dirty="0"/>
              <a:t>Day 6 - Centro </a:t>
            </a:r>
            <a:r>
              <a:rPr lang="en-US" sz="1800" dirty="0" err="1"/>
              <a:t>Histórico</a:t>
            </a:r>
            <a:r>
              <a:rPr lang="en-US" sz="1800" dirty="0"/>
              <a:t>.  Breakfast at Sanborn’s Cafe.  Walk to la Plaza de la </a:t>
            </a:r>
            <a:r>
              <a:rPr lang="en-US" sz="1800" dirty="0" err="1"/>
              <a:t>Constitución</a:t>
            </a:r>
            <a:r>
              <a:rPr lang="en-US" sz="1800" dirty="0"/>
              <a:t> or </a:t>
            </a:r>
            <a:r>
              <a:rPr lang="en-US" sz="1800" dirty="0" err="1"/>
              <a:t>el</a:t>
            </a:r>
            <a:r>
              <a:rPr lang="en-US" sz="1800" dirty="0"/>
              <a:t> </a:t>
            </a:r>
            <a:r>
              <a:rPr lang="en-US" sz="1800" dirty="0" err="1"/>
              <a:t>Zócalo</a:t>
            </a:r>
            <a:r>
              <a:rPr lang="en-US" sz="1800" dirty="0"/>
              <a:t> (original center of the Aztec capital </a:t>
            </a:r>
            <a:r>
              <a:rPr lang="en-US" sz="1800" dirty="0" err="1"/>
              <a:t>Tenochtitlán</a:t>
            </a:r>
            <a:r>
              <a:rPr lang="en-US" sz="1800" dirty="0"/>
              <a:t>).  We will visit the National Cathedral and the National Palace (capitol building) to view the famous Diego Rivera murals.  After the </a:t>
            </a:r>
            <a:r>
              <a:rPr lang="en-US" sz="1800" dirty="0" err="1"/>
              <a:t>Zócalo</a:t>
            </a:r>
            <a:r>
              <a:rPr lang="en-US" sz="1800" dirty="0"/>
              <a:t>, we will walk up Francisco Madero Avenue, a busy pedestrian street.  Lunch is on your own at a number of “mom and pop” eateries.  We will meet at the Alameda for a 2:00 PM visit to the Diego Rivera Museo Mural, and El Palacio de </a:t>
            </a:r>
            <a:r>
              <a:rPr lang="en-US" sz="1800" dirty="0" err="1"/>
              <a:t>Bellas</a:t>
            </a:r>
            <a:r>
              <a:rPr lang="en-US" sz="1800" dirty="0"/>
              <a:t> Artes.</a:t>
            </a:r>
          </a:p>
        </p:txBody>
      </p:sp>
      <p:pic>
        <p:nvPicPr>
          <p:cNvPr id="4" name="Picture 3">
            <a:extLst>
              <a:ext uri="{FF2B5EF4-FFF2-40B4-BE49-F238E27FC236}">
                <a16:creationId xmlns:a16="http://schemas.microsoft.com/office/drawing/2014/main" id="{5507B639-8E27-1566-B328-154A8004F664}"/>
              </a:ext>
            </a:extLst>
          </p:cNvPr>
          <p:cNvPicPr>
            <a:picLocks noChangeAspect="1"/>
          </p:cNvPicPr>
          <p:nvPr/>
        </p:nvPicPr>
        <p:blipFill>
          <a:blip r:embed="rId2"/>
          <a:stretch>
            <a:fillRect/>
          </a:stretch>
        </p:blipFill>
        <p:spPr>
          <a:xfrm>
            <a:off x="330868" y="1690688"/>
            <a:ext cx="5639354" cy="3158038"/>
          </a:xfrm>
          <a:prstGeom prst="rect">
            <a:avLst/>
          </a:prstGeom>
        </p:spPr>
      </p:pic>
      <p:pic>
        <p:nvPicPr>
          <p:cNvPr id="6" name="Picture 5">
            <a:extLst>
              <a:ext uri="{FF2B5EF4-FFF2-40B4-BE49-F238E27FC236}">
                <a16:creationId xmlns:a16="http://schemas.microsoft.com/office/drawing/2014/main" id="{1E6137FE-3ED3-381C-95D5-C6EA8685F4D6}"/>
              </a:ext>
            </a:extLst>
          </p:cNvPr>
          <p:cNvPicPr>
            <a:picLocks noChangeAspect="1"/>
          </p:cNvPicPr>
          <p:nvPr/>
        </p:nvPicPr>
        <p:blipFill>
          <a:blip r:embed="rId3"/>
          <a:stretch>
            <a:fillRect/>
          </a:stretch>
        </p:blipFill>
        <p:spPr>
          <a:xfrm>
            <a:off x="6626506" y="1817102"/>
            <a:ext cx="4566538" cy="2574424"/>
          </a:xfrm>
          <a:prstGeom prst="rect">
            <a:avLst/>
          </a:prstGeom>
        </p:spPr>
      </p:pic>
      <p:pic>
        <p:nvPicPr>
          <p:cNvPr id="8" name="Picture 7">
            <a:extLst>
              <a:ext uri="{FF2B5EF4-FFF2-40B4-BE49-F238E27FC236}">
                <a16:creationId xmlns:a16="http://schemas.microsoft.com/office/drawing/2014/main" id="{E14FB04E-87F2-0293-D696-4319655C7542}"/>
              </a:ext>
            </a:extLst>
          </p:cNvPr>
          <p:cNvPicPr>
            <a:picLocks noChangeAspect="1"/>
          </p:cNvPicPr>
          <p:nvPr/>
        </p:nvPicPr>
        <p:blipFill>
          <a:blip r:embed="rId4"/>
          <a:stretch>
            <a:fillRect/>
          </a:stretch>
        </p:blipFill>
        <p:spPr>
          <a:xfrm>
            <a:off x="5428413" y="4126496"/>
            <a:ext cx="4148723" cy="2755721"/>
          </a:xfrm>
          <a:prstGeom prst="rect">
            <a:avLst/>
          </a:prstGeom>
        </p:spPr>
      </p:pic>
    </p:spTree>
    <p:extLst>
      <p:ext uri="{BB962C8B-B14F-4D97-AF65-F5344CB8AC3E}">
        <p14:creationId xmlns:p14="http://schemas.microsoft.com/office/powerpoint/2010/main" val="2599126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1FFE7-6E53-F6CD-779F-B6A85D681573}"/>
              </a:ext>
            </a:extLst>
          </p:cNvPr>
          <p:cNvSpPr>
            <a:spLocks noGrp="1"/>
          </p:cNvSpPr>
          <p:nvPr>
            <p:ph type="title"/>
          </p:nvPr>
        </p:nvSpPr>
        <p:spPr/>
        <p:txBody>
          <a:bodyPr>
            <a:normAutofit/>
          </a:bodyPr>
          <a:lstStyle/>
          <a:p>
            <a:pPr algn="ctr"/>
            <a:r>
              <a:rPr lang="en-US" sz="2000" dirty="0"/>
              <a:t>Day 6, Cont. – Museo Mural Diego Rivera to view THE most famous of his mural  </a:t>
            </a:r>
            <a:br>
              <a:rPr lang="en-US" sz="2000" dirty="0"/>
            </a:br>
            <a:r>
              <a:rPr lang="en-US" sz="2000" dirty="0"/>
              <a:t>“Dream of a Sunday Afternoon in Alameda Park”</a:t>
            </a:r>
          </a:p>
        </p:txBody>
      </p:sp>
      <p:pic>
        <p:nvPicPr>
          <p:cNvPr id="4" name="Picture 3">
            <a:extLst>
              <a:ext uri="{FF2B5EF4-FFF2-40B4-BE49-F238E27FC236}">
                <a16:creationId xmlns:a16="http://schemas.microsoft.com/office/drawing/2014/main" id="{C9A16795-0619-DA68-6612-9BE4CA800D3A}"/>
              </a:ext>
            </a:extLst>
          </p:cNvPr>
          <p:cNvPicPr>
            <a:picLocks noChangeAspect="1"/>
          </p:cNvPicPr>
          <p:nvPr/>
        </p:nvPicPr>
        <p:blipFill>
          <a:blip r:embed="rId2"/>
          <a:stretch>
            <a:fillRect/>
          </a:stretch>
        </p:blipFill>
        <p:spPr>
          <a:xfrm>
            <a:off x="3203081" y="4122127"/>
            <a:ext cx="3570697" cy="2371777"/>
          </a:xfrm>
          <a:prstGeom prst="rect">
            <a:avLst/>
          </a:prstGeom>
        </p:spPr>
      </p:pic>
      <p:pic>
        <p:nvPicPr>
          <p:cNvPr id="6" name="Picture 5">
            <a:extLst>
              <a:ext uri="{FF2B5EF4-FFF2-40B4-BE49-F238E27FC236}">
                <a16:creationId xmlns:a16="http://schemas.microsoft.com/office/drawing/2014/main" id="{61FBE986-8B6E-1AAF-3A21-BFE55F2FFFF5}"/>
              </a:ext>
            </a:extLst>
          </p:cNvPr>
          <p:cNvPicPr>
            <a:picLocks noChangeAspect="1"/>
          </p:cNvPicPr>
          <p:nvPr/>
        </p:nvPicPr>
        <p:blipFill>
          <a:blip r:embed="rId3"/>
          <a:stretch>
            <a:fillRect/>
          </a:stretch>
        </p:blipFill>
        <p:spPr>
          <a:xfrm>
            <a:off x="1410377" y="1690688"/>
            <a:ext cx="8764996" cy="2291765"/>
          </a:xfrm>
          <a:prstGeom prst="rect">
            <a:avLst/>
          </a:prstGeom>
        </p:spPr>
      </p:pic>
      <p:pic>
        <p:nvPicPr>
          <p:cNvPr id="8" name="Picture 7">
            <a:extLst>
              <a:ext uri="{FF2B5EF4-FFF2-40B4-BE49-F238E27FC236}">
                <a16:creationId xmlns:a16="http://schemas.microsoft.com/office/drawing/2014/main" id="{2BB07BD3-174E-4967-FF1D-31C05586A1B2}"/>
              </a:ext>
            </a:extLst>
          </p:cNvPr>
          <p:cNvPicPr>
            <a:picLocks noChangeAspect="1"/>
          </p:cNvPicPr>
          <p:nvPr/>
        </p:nvPicPr>
        <p:blipFill>
          <a:blip r:embed="rId4"/>
          <a:stretch>
            <a:fillRect/>
          </a:stretch>
        </p:blipFill>
        <p:spPr>
          <a:xfrm>
            <a:off x="7315200" y="3603959"/>
            <a:ext cx="2567406" cy="3353347"/>
          </a:xfrm>
          <a:prstGeom prst="rect">
            <a:avLst/>
          </a:prstGeom>
        </p:spPr>
      </p:pic>
    </p:spTree>
    <p:extLst>
      <p:ext uri="{BB962C8B-B14F-4D97-AF65-F5344CB8AC3E}">
        <p14:creationId xmlns:p14="http://schemas.microsoft.com/office/powerpoint/2010/main" val="2478201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5392D-41F5-35C1-060F-16D028C4FC55}"/>
              </a:ext>
            </a:extLst>
          </p:cNvPr>
          <p:cNvSpPr>
            <a:spLocks noGrp="1"/>
          </p:cNvSpPr>
          <p:nvPr>
            <p:ph type="title"/>
          </p:nvPr>
        </p:nvSpPr>
        <p:spPr/>
        <p:txBody>
          <a:bodyPr>
            <a:normAutofit/>
          </a:bodyPr>
          <a:lstStyle/>
          <a:p>
            <a:r>
              <a:rPr lang="en-US" sz="1800" dirty="0"/>
              <a:t>Day 7 - we will walk down the street one block to la </a:t>
            </a:r>
            <a:r>
              <a:rPr lang="en-US" sz="1800" dirty="0" err="1"/>
              <a:t>Pastelería</a:t>
            </a:r>
            <a:r>
              <a:rPr lang="en-US" sz="1800" dirty="0"/>
              <a:t> Ideal, a famous bakery.  We will have a “pan dulce” breakfast, a very typical breakfast in México.  From there, we will go by ground transportation or the subway to Chapultepec Castle, the National History Museum.  There, you will see more examples of the Mexican Muralist movement from 1930 – 1960.  The murals of Siqueiros and Orozco adorn the walls of the museum.   </a:t>
            </a:r>
          </a:p>
        </p:txBody>
      </p:sp>
      <p:pic>
        <p:nvPicPr>
          <p:cNvPr id="4" name="Picture 3">
            <a:extLst>
              <a:ext uri="{FF2B5EF4-FFF2-40B4-BE49-F238E27FC236}">
                <a16:creationId xmlns:a16="http://schemas.microsoft.com/office/drawing/2014/main" id="{C56AECFD-4202-24E5-C6BE-71FD960055B4}"/>
              </a:ext>
            </a:extLst>
          </p:cNvPr>
          <p:cNvPicPr>
            <a:picLocks noChangeAspect="1"/>
          </p:cNvPicPr>
          <p:nvPr/>
        </p:nvPicPr>
        <p:blipFill>
          <a:blip r:embed="rId2"/>
          <a:stretch>
            <a:fillRect/>
          </a:stretch>
        </p:blipFill>
        <p:spPr>
          <a:xfrm>
            <a:off x="3108491" y="1800390"/>
            <a:ext cx="3991507" cy="2651293"/>
          </a:xfrm>
          <a:prstGeom prst="rect">
            <a:avLst/>
          </a:prstGeom>
        </p:spPr>
      </p:pic>
      <p:pic>
        <p:nvPicPr>
          <p:cNvPr id="6" name="Picture 5">
            <a:extLst>
              <a:ext uri="{FF2B5EF4-FFF2-40B4-BE49-F238E27FC236}">
                <a16:creationId xmlns:a16="http://schemas.microsoft.com/office/drawing/2014/main" id="{3C0421AD-F62D-4CB8-297C-A4E831D09BFC}"/>
              </a:ext>
            </a:extLst>
          </p:cNvPr>
          <p:cNvPicPr>
            <a:picLocks noChangeAspect="1"/>
          </p:cNvPicPr>
          <p:nvPr/>
        </p:nvPicPr>
        <p:blipFill>
          <a:blip r:embed="rId3"/>
          <a:stretch>
            <a:fillRect/>
          </a:stretch>
        </p:blipFill>
        <p:spPr>
          <a:xfrm>
            <a:off x="378660" y="1800391"/>
            <a:ext cx="2484855" cy="1868457"/>
          </a:xfrm>
          <a:prstGeom prst="rect">
            <a:avLst/>
          </a:prstGeom>
        </p:spPr>
      </p:pic>
      <p:pic>
        <p:nvPicPr>
          <p:cNvPr id="8" name="Picture 7">
            <a:extLst>
              <a:ext uri="{FF2B5EF4-FFF2-40B4-BE49-F238E27FC236}">
                <a16:creationId xmlns:a16="http://schemas.microsoft.com/office/drawing/2014/main" id="{87A08CE1-24AC-1421-8C17-4EBAA08BD0A4}"/>
              </a:ext>
            </a:extLst>
          </p:cNvPr>
          <p:cNvPicPr>
            <a:picLocks noChangeAspect="1"/>
          </p:cNvPicPr>
          <p:nvPr/>
        </p:nvPicPr>
        <p:blipFill>
          <a:blip r:embed="rId4"/>
          <a:stretch>
            <a:fillRect/>
          </a:stretch>
        </p:blipFill>
        <p:spPr>
          <a:xfrm>
            <a:off x="378661" y="3825707"/>
            <a:ext cx="2484854" cy="1650523"/>
          </a:xfrm>
          <a:prstGeom prst="rect">
            <a:avLst/>
          </a:prstGeom>
        </p:spPr>
      </p:pic>
      <p:pic>
        <p:nvPicPr>
          <p:cNvPr id="10" name="Picture 9">
            <a:extLst>
              <a:ext uri="{FF2B5EF4-FFF2-40B4-BE49-F238E27FC236}">
                <a16:creationId xmlns:a16="http://schemas.microsoft.com/office/drawing/2014/main" id="{12B28556-179C-230C-39AB-FBD425BE1D45}"/>
              </a:ext>
            </a:extLst>
          </p:cNvPr>
          <p:cNvPicPr>
            <a:picLocks noChangeAspect="1"/>
          </p:cNvPicPr>
          <p:nvPr/>
        </p:nvPicPr>
        <p:blipFill>
          <a:blip r:embed="rId5"/>
          <a:stretch>
            <a:fillRect/>
          </a:stretch>
        </p:blipFill>
        <p:spPr>
          <a:xfrm>
            <a:off x="1569479" y="4872979"/>
            <a:ext cx="2615840" cy="1868457"/>
          </a:xfrm>
          <a:prstGeom prst="rect">
            <a:avLst/>
          </a:prstGeom>
        </p:spPr>
      </p:pic>
      <p:pic>
        <p:nvPicPr>
          <p:cNvPr id="12" name="Picture 11">
            <a:extLst>
              <a:ext uri="{FF2B5EF4-FFF2-40B4-BE49-F238E27FC236}">
                <a16:creationId xmlns:a16="http://schemas.microsoft.com/office/drawing/2014/main" id="{92069CC8-EF33-DD11-2FBF-46F71A0B662A}"/>
              </a:ext>
            </a:extLst>
          </p:cNvPr>
          <p:cNvPicPr>
            <a:picLocks noChangeAspect="1"/>
          </p:cNvPicPr>
          <p:nvPr/>
        </p:nvPicPr>
        <p:blipFill>
          <a:blip r:embed="rId6"/>
          <a:stretch>
            <a:fillRect/>
          </a:stretch>
        </p:blipFill>
        <p:spPr>
          <a:xfrm>
            <a:off x="4393043" y="4650967"/>
            <a:ext cx="1841907" cy="1841907"/>
          </a:xfrm>
          <a:prstGeom prst="rect">
            <a:avLst/>
          </a:prstGeom>
        </p:spPr>
      </p:pic>
      <p:pic>
        <p:nvPicPr>
          <p:cNvPr id="14" name="Picture 13">
            <a:extLst>
              <a:ext uri="{FF2B5EF4-FFF2-40B4-BE49-F238E27FC236}">
                <a16:creationId xmlns:a16="http://schemas.microsoft.com/office/drawing/2014/main" id="{B8374AD4-346E-53BA-DD75-6F8A555E4871}"/>
              </a:ext>
            </a:extLst>
          </p:cNvPr>
          <p:cNvPicPr>
            <a:picLocks noChangeAspect="1"/>
          </p:cNvPicPr>
          <p:nvPr/>
        </p:nvPicPr>
        <p:blipFill>
          <a:blip r:embed="rId7"/>
          <a:stretch>
            <a:fillRect/>
          </a:stretch>
        </p:blipFill>
        <p:spPr>
          <a:xfrm>
            <a:off x="6442673" y="4650966"/>
            <a:ext cx="1841907" cy="1841907"/>
          </a:xfrm>
          <a:prstGeom prst="rect">
            <a:avLst/>
          </a:prstGeom>
        </p:spPr>
      </p:pic>
      <p:pic>
        <p:nvPicPr>
          <p:cNvPr id="16" name="Picture 15">
            <a:extLst>
              <a:ext uri="{FF2B5EF4-FFF2-40B4-BE49-F238E27FC236}">
                <a16:creationId xmlns:a16="http://schemas.microsoft.com/office/drawing/2014/main" id="{962D9F56-FCF9-A137-2D2E-753D093C7446}"/>
              </a:ext>
            </a:extLst>
          </p:cNvPr>
          <p:cNvPicPr>
            <a:picLocks noChangeAspect="1"/>
          </p:cNvPicPr>
          <p:nvPr/>
        </p:nvPicPr>
        <p:blipFill>
          <a:blip r:embed="rId8"/>
          <a:stretch>
            <a:fillRect/>
          </a:stretch>
        </p:blipFill>
        <p:spPr>
          <a:xfrm>
            <a:off x="8734926" y="4451683"/>
            <a:ext cx="3078413" cy="2462730"/>
          </a:xfrm>
          <a:prstGeom prst="rect">
            <a:avLst/>
          </a:prstGeom>
        </p:spPr>
      </p:pic>
      <p:pic>
        <p:nvPicPr>
          <p:cNvPr id="18" name="Picture 17">
            <a:extLst>
              <a:ext uri="{FF2B5EF4-FFF2-40B4-BE49-F238E27FC236}">
                <a16:creationId xmlns:a16="http://schemas.microsoft.com/office/drawing/2014/main" id="{B55E538E-A6D6-26E7-92D1-048D17DC8326}"/>
              </a:ext>
            </a:extLst>
          </p:cNvPr>
          <p:cNvPicPr>
            <a:picLocks noChangeAspect="1"/>
          </p:cNvPicPr>
          <p:nvPr/>
        </p:nvPicPr>
        <p:blipFill>
          <a:blip r:embed="rId9"/>
          <a:stretch>
            <a:fillRect/>
          </a:stretch>
        </p:blipFill>
        <p:spPr>
          <a:xfrm>
            <a:off x="7343608" y="1800389"/>
            <a:ext cx="3701693" cy="2458789"/>
          </a:xfrm>
          <a:prstGeom prst="rect">
            <a:avLst/>
          </a:prstGeom>
        </p:spPr>
      </p:pic>
    </p:spTree>
    <p:extLst>
      <p:ext uri="{BB962C8B-B14F-4D97-AF65-F5344CB8AC3E}">
        <p14:creationId xmlns:p14="http://schemas.microsoft.com/office/powerpoint/2010/main" val="554742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BC9FB-72B1-EBF1-F119-9B566E02E26C}"/>
              </a:ext>
            </a:extLst>
          </p:cNvPr>
          <p:cNvSpPr>
            <a:spLocks noGrp="1"/>
          </p:cNvSpPr>
          <p:nvPr>
            <p:ph type="title"/>
          </p:nvPr>
        </p:nvSpPr>
        <p:spPr/>
        <p:txBody>
          <a:bodyPr>
            <a:normAutofit/>
          </a:bodyPr>
          <a:lstStyle/>
          <a:p>
            <a:pPr algn="ctr"/>
            <a:r>
              <a:rPr lang="en-US" sz="2400" dirty="0"/>
              <a:t>Day 7, cont. - We will spend the afternoon at the National Anthropology Museum.  </a:t>
            </a:r>
            <a:br>
              <a:rPr lang="en-US" sz="2400" dirty="0"/>
            </a:br>
            <a:r>
              <a:rPr lang="en-US" sz="2400" dirty="0"/>
              <a:t>We will also see the Paseo de la </a:t>
            </a:r>
            <a:r>
              <a:rPr lang="en-US" sz="2400" dirty="0" err="1"/>
              <a:t>Reforma</a:t>
            </a:r>
            <a:r>
              <a:rPr lang="en-US" sz="2400" dirty="0"/>
              <a:t>  as we return to the hotel.</a:t>
            </a:r>
          </a:p>
        </p:txBody>
      </p:sp>
      <p:pic>
        <p:nvPicPr>
          <p:cNvPr id="4" name="Picture 3">
            <a:extLst>
              <a:ext uri="{FF2B5EF4-FFF2-40B4-BE49-F238E27FC236}">
                <a16:creationId xmlns:a16="http://schemas.microsoft.com/office/drawing/2014/main" id="{377D8055-A0DB-8055-B746-065A0778C45B}"/>
              </a:ext>
            </a:extLst>
          </p:cNvPr>
          <p:cNvPicPr>
            <a:picLocks noChangeAspect="1"/>
          </p:cNvPicPr>
          <p:nvPr/>
        </p:nvPicPr>
        <p:blipFill>
          <a:blip r:embed="rId2"/>
          <a:stretch>
            <a:fillRect/>
          </a:stretch>
        </p:blipFill>
        <p:spPr>
          <a:xfrm>
            <a:off x="7507320" y="3305017"/>
            <a:ext cx="4599237" cy="2511425"/>
          </a:xfrm>
          <a:prstGeom prst="rect">
            <a:avLst/>
          </a:prstGeom>
        </p:spPr>
      </p:pic>
      <p:pic>
        <p:nvPicPr>
          <p:cNvPr id="5" name="Picture 4">
            <a:extLst>
              <a:ext uri="{FF2B5EF4-FFF2-40B4-BE49-F238E27FC236}">
                <a16:creationId xmlns:a16="http://schemas.microsoft.com/office/drawing/2014/main" id="{C5D3D5C7-8B2E-DFC2-659D-44B7EA24F088}"/>
              </a:ext>
            </a:extLst>
          </p:cNvPr>
          <p:cNvPicPr>
            <a:picLocks noChangeAspect="1"/>
          </p:cNvPicPr>
          <p:nvPr/>
        </p:nvPicPr>
        <p:blipFill>
          <a:blip r:embed="rId3"/>
          <a:stretch>
            <a:fillRect/>
          </a:stretch>
        </p:blipFill>
        <p:spPr>
          <a:xfrm>
            <a:off x="617955" y="1690687"/>
            <a:ext cx="4712034" cy="3129891"/>
          </a:xfrm>
          <a:prstGeom prst="rect">
            <a:avLst/>
          </a:prstGeom>
        </p:spPr>
      </p:pic>
      <p:pic>
        <p:nvPicPr>
          <p:cNvPr id="7" name="Picture 6">
            <a:extLst>
              <a:ext uri="{FF2B5EF4-FFF2-40B4-BE49-F238E27FC236}">
                <a16:creationId xmlns:a16="http://schemas.microsoft.com/office/drawing/2014/main" id="{A5346372-F20E-9E5D-83AE-7F7BB3B84678}"/>
              </a:ext>
            </a:extLst>
          </p:cNvPr>
          <p:cNvPicPr>
            <a:picLocks noChangeAspect="1"/>
          </p:cNvPicPr>
          <p:nvPr/>
        </p:nvPicPr>
        <p:blipFill>
          <a:blip r:embed="rId4"/>
          <a:stretch>
            <a:fillRect/>
          </a:stretch>
        </p:blipFill>
        <p:spPr>
          <a:xfrm>
            <a:off x="1909195" y="4236713"/>
            <a:ext cx="3134878" cy="2256162"/>
          </a:xfrm>
          <a:prstGeom prst="rect">
            <a:avLst/>
          </a:prstGeom>
        </p:spPr>
      </p:pic>
      <p:pic>
        <p:nvPicPr>
          <p:cNvPr id="9" name="Picture 8">
            <a:extLst>
              <a:ext uri="{FF2B5EF4-FFF2-40B4-BE49-F238E27FC236}">
                <a16:creationId xmlns:a16="http://schemas.microsoft.com/office/drawing/2014/main" id="{7DC463D1-06B3-47C5-D3FB-3352374A8E0A}"/>
              </a:ext>
            </a:extLst>
          </p:cNvPr>
          <p:cNvPicPr>
            <a:picLocks noChangeAspect="1"/>
          </p:cNvPicPr>
          <p:nvPr/>
        </p:nvPicPr>
        <p:blipFill>
          <a:blip r:embed="rId5"/>
          <a:stretch>
            <a:fillRect/>
          </a:stretch>
        </p:blipFill>
        <p:spPr>
          <a:xfrm>
            <a:off x="5044073" y="2433553"/>
            <a:ext cx="3339936" cy="2511425"/>
          </a:xfrm>
          <a:prstGeom prst="rect">
            <a:avLst/>
          </a:prstGeom>
        </p:spPr>
      </p:pic>
    </p:spTree>
    <p:extLst>
      <p:ext uri="{BB962C8B-B14F-4D97-AF65-F5344CB8AC3E}">
        <p14:creationId xmlns:p14="http://schemas.microsoft.com/office/powerpoint/2010/main" val="2768436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01A8A-99C0-2DCC-268F-FE177336D413}"/>
              </a:ext>
            </a:extLst>
          </p:cNvPr>
          <p:cNvSpPr>
            <a:spLocks noGrp="1"/>
          </p:cNvSpPr>
          <p:nvPr>
            <p:ph type="title"/>
          </p:nvPr>
        </p:nvSpPr>
        <p:spPr/>
        <p:txBody>
          <a:bodyPr>
            <a:normAutofit/>
          </a:bodyPr>
          <a:lstStyle/>
          <a:p>
            <a:pPr algn="ctr"/>
            <a:r>
              <a:rPr lang="en-US" sz="2400" dirty="0"/>
              <a:t>Day 7, cont. -  We will have dinner at the famous Café Tacuba</a:t>
            </a:r>
            <a:br>
              <a:rPr lang="en-US" sz="2400" dirty="0"/>
            </a:br>
            <a:r>
              <a:rPr lang="en-US" sz="2400" dirty="0"/>
              <a:t> in </a:t>
            </a:r>
            <a:r>
              <a:rPr lang="en-US" sz="2400" dirty="0" err="1"/>
              <a:t>el</a:t>
            </a:r>
            <a:r>
              <a:rPr lang="en-US" sz="2400" dirty="0"/>
              <a:t> Centro </a:t>
            </a:r>
            <a:r>
              <a:rPr lang="en-US" sz="2400" dirty="0" err="1"/>
              <a:t>Historico</a:t>
            </a:r>
            <a:r>
              <a:rPr lang="en-US" sz="2400" dirty="0"/>
              <a:t>.  </a:t>
            </a:r>
          </a:p>
        </p:txBody>
      </p:sp>
      <p:pic>
        <p:nvPicPr>
          <p:cNvPr id="4" name="Picture 3">
            <a:extLst>
              <a:ext uri="{FF2B5EF4-FFF2-40B4-BE49-F238E27FC236}">
                <a16:creationId xmlns:a16="http://schemas.microsoft.com/office/drawing/2014/main" id="{125C9D56-EE65-C0BC-DF54-390347EDD83E}"/>
              </a:ext>
            </a:extLst>
          </p:cNvPr>
          <p:cNvPicPr>
            <a:picLocks noChangeAspect="1"/>
          </p:cNvPicPr>
          <p:nvPr/>
        </p:nvPicPr>
        <p:blipFill>
          <a:blip r:embed="rId2"/>
          <a:stretch>
            <a:fillRect/>
          </a:stretch>
        </p:blipFill>
        <p:spPr>
          <a:xfrm>
            <a:off x="1151020" y="1888908"/>
            <a:ext cx="4944980" cy="4944980"/>
          </a:xfrm>
          <a:prstGeom prst="rect">
            <a:avLst/>
          </a:prstGeom>
        </p:spPr>
      </p:pic>
      <p:pic>
        <p:nvPicPr>
          <p:cNvPr id="6" name="Picture 5">
            <a:extLst>
              <a:ext uri="{FF2B5EF4-FFF2-40B4-BE49-F238E27FC236}">
                <a16:creationId xmlns:a16="http://schemas.microsoft.com/office/drawing/2014/main" id="{860300E4-4FC1-9721-92B3-79A5ED6AD1E9}"/>
              </a:ext>
            </a:extLst>
          </p:cNvPr>
          <p:cNvPicPr>
            <a:picLocks noChangeAspect="1"/>
          </p:cNvPicPr>
          <p:nvPr/>
        </p:nvPicPr>
        <p:blipFill>
          <a:blip r:embed="rId3"/>
          <a:stretch>
            <a:fillRect/>
          </a:stretch>
        </p:blipFill>
        <p:spPr>
          <a:xfrm>
            <a:off x="8495067" y="3851274"/>
            <a:ext cx="3040209" cy="2286049"/>
          </a:xfrm>
          <a:prstGeom prst="rect">
            <a:avLst/>
          </a:prstGeom>
        </p:spPr>
      </p:pic>
      <p:pic>
        <p:nvPicPr>
          <p:cNvPr id="8" name="Picture 7">
            <a:extLst>
              <a:ext uri="{FF2B5EF4-FFF2-40B4-BE49-F238E27FC236}">
                <a16:creationId xmlns:a16="http://schemas.microsoft.com/office/drawing/2014/main" id="{F7EF42D4-17D4-BB93-33E0-BFE38FE01C63}"/>
              </a:ext>
            </a:extLst>
          </p:cNvPr>
          <p:cNvPicPr>
            <a:picLocks noChangeAspect="1"/>
          </p:cNvPicPr>
          <p:nvPr/>
        </p:nvPicPr>
        <p:blipFill>
          <a:blip r:embed="rId4"/>
          <a:stretch>
            <a:fillRect/>
          </a:stretch>
        </p:blipFill>
        <p:spPr>
          <a:xfrm>
            <a:off x="6425364" y="1888908"/>
            <a:ext cx="3119506" cy="2286050"/>
          </a:xfrm>
          <a:prstGeom prst="rect">
            <a:avLst/>
          </a:prstGeom>
        </p:spPr>
      </p:pic>
    </p:spTree>
    <p:extLst>
      <p:ext uri="{BB962C8B-B14F-4D97-AF65-F5344CB8AC3E}">
        <p14:creationId xmlns:p14="http://schemas.microsoft.com/office/powerpoint/2010/main" val="157633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CE1D-D72A-A18F-3A37-04E81023BBB8}"/>
              </a:ext>
            </a:extLst>
          </p:cNvPr>
          <p:cNvSpPr>
            <a:spLocks noGrp="1"/>
          </p:cNvSpPr>
          <p:nvPr>
            <p:ph type="title"/>
          </p:nvPr>
        </p:nvSpPr>
        <p:spPr>
          <a:xfrm>
            <a:off x="838200" y="80529"/>
            <a:ext cx="10515600" cy="1610159"/>
          </a:xfrm>
        </p:spPr>
        <p:txBody>
          <a:bodyPr>
            <a:normAutofit/>
          </a:bodyPr>
          <a:lstStyle/>
          <a:p>
            <a:r>
              <a:rPr lang="en-US" sz="2000" dirty="0"/>
              <a:t>Day 8 – Via ground transportation, visit the south part of the city . . . University City and the Olympic Village.  We will visit the stylish, colonial suburb of </a:t>
            </a:r>
            <a:r>
              <a:rPr lang="en-US" sz="2000" dirty="0" err="1"/>
              <a:t>Coyoacán</a:t>
            </a:r>
            <a:r>
              <a:rPr lang="en-US" sz="2000" dirty="0"/>
              <a:t>, home of Diego Rivera and Frida Kahlo.  We will most likely be there on Saturday for the “Bazar </a:t>
            </a:r>
            <a:r>
              <a:rPr lang="en-US" sz="2000" dirty="0" err="1"/>
              <a:t>Sábado</a:t>
            </a:r>
            <a:r>
              <a:rPr lang="en-US" sz="2000" dirty="0"/>
              <a:t>”, a very special weekly event.  Day 9 – Return to Indianapolis</a:t>
            </a:r>
          </a:p>
        </p:txBody>
      </p:sp>
      <p:pic>
        <p:nvPicPr>
          <p:cNvPr id="4" name="Picture 3">
            <a:extLst>
              <a:ext uri="{FF2B5EF4-FFF2-40B4-BE49-F238E27FC236}">
                <a16:creationId xmlns:a16="http://schemas.microsoft.com/office/drawing/2014/main" id="{50948653-768E-AEAE-E00D-B5D3E586E394}"/>
              </a:ext>
            </a:extLst>
          </p:cNvPr>
          <p:cNvPicPr>
            <a:picLocks noChangeAspect="1"/>
          </p:cNvPicPr>
          <p:nvPr/>
        </p:nvPicPr>
        <p:blipFill>
          <a:blip r:embed="rId2"/>
          <a:stretch>
            <a:fillRect/>
          </a:stretch>
        </p:blipFill>
        <p:spPr>
          <a:xfrm>
            <a:off x="5137231" y="1545073"/>
            <a:ext cx="3055251" cy="2029400"/>
          </a:xfrm>
          <a:prstGeom prst="rect">
            <a:avLst/>
          </a:prstGeom>
        </p:spPr>
      </p:pic>
      <p:pic>
        <p:nvPicPr>
          <p:cNvPr id="10" name="Picture 9">
            <a:extLst>
              <a:ext uri="{FF2B5EF4-FFF2-40B4-BE49-F238E27FC236}">
                <a16:creationId xmlns:a16="http://schemas.microsoft.com/office/drawing/2014/main" id="{64DF61EA-0813-973B-A6E2-AC2312C7AF57}"/>
              </a:ext>
            </a:extLst>
          </p:cNvPr>
          <p:cNvPicPr>
            <a:picLocks noChangeAspect="1"/>
          </p:cNvPicPr>
          <p:nvPr/>
        </p:nvPicPr>
        <p:blipFill>
          <a:blip r:embed="rId3"/>
          <a:stretch>
            <a:fillRect/>
          </a:stretch>
        </p:blipFill>
        <p:spPr>
          <a:xfrm>
            <a:off x="8404005" y="1626413"/>
            <a:ext cx="3455486" cy="1948059"/>
          </a:xfrm>
          <a:prstGeom prst="rect">
            <a:avLst/>
          </a:prstGeom>
        </p:spPr>
      </p:pic>
      <p:pic>
        <p:nvPicPr>
          <p:cNvPr id="12" name="Picture 11">
            <a:extLst>
              <a:ext uri="{FF2B5EF4-FFF2-40B4-BE49-F238E27FC236}">
                <a16:creationId xmlns:a16="http://schemas.microsoft.com/office/drawing/2014/main" id="{90B638C9-60D9-75EC-B169-EE08EED84E49}"/>
              </a:ext>
            </a:extLst>
          </p:cNvPr>
          <p:cNvPicPr>
            <a:picLocks noChangeAspect="1"/>
          </p:cNvPicPr>
          <p:nvPr/>
        </p:nvPicPr>
        <p:blipFill>
          <a:blip r:embed="rId4"/>
          <a:stretch>
            <a:fillRect/>
          </a:stretch>
        </p:blipFill>
        <p:spPr>
          <a:xfrm>
            <a:off x="8192482" y="3851275"/>
            <a:ext cx="3791205" cy="2778288"/>
          </a:xfrm>
          <a:prstGeom prst="rect">
            <a:avLst/>
          </a:prstGeom>
        </p:spPr>
      </p:pic>
      <p:pic>
        <p:nvPicPr>
          <p:cNvPr id="14" name="Picture 13">
            <a:extLst>
              <a:ext uri="{FF2B5EF4-FFF2-40B4-BE49-F238E27FC236}">
                <a16:creationId xmlns:a16="http://schemas.microsoft.com/office/drawing/2014/main" id="{9CEFB979-B92F-756E-40D9-86F3B3BE4BB4}"/>
              </a:ext>
            </a:extLst>
          </p:cNvPr>
          <p:cNvPicPr>
            <a:picLocks noChangeAspect="1"/>
          </p:cNvPicPr>
          <p:nvPr/>
        </p:nvPicPr>
        <p:blipFill>
          <a:blip r:embed="rId5"/>
          <a:stretch>
            <a:fillRect/>
          </a:stretch>
        </p:blipFill>
        <p:spPr>
          <a:xfrm>
            <a:off x="418770" y="1556068"/>
            <a:ext cx="4402612" cy="3310491"/>
          </a:xfrm>
          <a:prstGeom prst="rect">
            <a:avLst/>
          </a:prstGeom>
        </p:spPr>
      </p:pic>
      <p:pic>
        <p:nvPicPr>
          <p:cNvPr id="16" name="Picture 15">
            <a:extLst>
              <a:ext uri="{FF2B5EF4-FFF2-40B4-BE49-F238E27FC236}">
                <a16:creationId xmlns:a16="http://schemas.microsoft.com/office/drawing/2014/main" id="{B5B72185-DB8E-9B55-7A36-60ECD296DABC}"/>
              </a:ext>
            </a:extLst>
          </p:cNvPr>
          <p:cNvPicPr>
            <a:picLocks noChangeAspect="1"/>
          </p:cNvPicPr>
          <p:nvPr/>
        </p:nvPicPr>
        <p:blipFill>
          <a:blip r:embed="rId6"/>
          <a:stretch>
            <a:fillRect/>
          </a:stretch>
        </p:blipFill>
        <p:spPr>
          <a:xfrm>
            <a:off x="3040083" y="5070474"/>
            <a:ext cx="1706997" cy="1706997"/>
          </a:xfrm>
          <a:prstGeom prst="rect">
            <a:avLst/>
          </a:prstGeom>
        </p:spPr>
      </p:pic>
      <p:pic>
        <p:nvPicPr>
          <p:cNvPr id="18" name="Picture 17">
            <a:extLst>
              <a:ext uri="{FF2B5EF4-FFF2-40B4-BE49-F238E27FC236}">
                <a16:creationId xmlns:a16="http://schemas.microsoft.com/office/drawing/2014/main" id="{72379081-E8B9-23AB-3D4B-9F3D828DA11F}"/>
              </a:ext>
            </a:extLst>
          </p:cNvPr>
          <p:cNvPicPr>
            <a:picLocks noChangeAspect="1"/>
          </p:cNvPicPr>
          <p:nvPr/>
        </p:nvPicPr>
        <p:blipFill>
          <a:blip r:embed="rId7"/>
          <a:stretch>
            <a:fillRect/>
          </a:stretch>
        </p:blipFill>
        <p:spPr>
          <a:xfrm>
            <a:off x="4903926" y="3843575"/>
            <a:ext cx="3131710" cy="1844706"/>
          </a:xfrm>
          <a:prstGeom prst="rect">
            <a:avLst/>
          </a:prstGeom>
        </p:spPr>
      </p:pic>
    </p:spTree>
    <p:extLst>
      <p:ext uri="{BB962C8B-B14F-4D97-AF65-F5344CB8AC3E}">
        <p14:creationId xmlns:p14="http://schemas.microsoft.com/office/powerpoint/2010/main" val="2366727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05635-ADB8-2D20-F4AD-BA56A19FB8A1}"/>
              </a:ext>
            </a:extLst>
          </p:cNvPr>
          <p:cNvSpPr>
            <a:spLocks noGrp="1"/>
          </p:cNvSpPr>
          <p:nvPr>
            <p:ph type="title"/>
          </p:nvPr>
        </p:nvSpPr>
        <p:spPr/>
        <p:txBody>
          <a:bodyPr>
            <a:normAutofit/>
          </a:bodyPr>
          <a:lstStyle/>
          <a:p>
            <a:pPr algn="ctr"/>
            <a:r>
              <a:rPr lang="en-US" sz="2400" dirty="0"/>
              <a:t>Day One (Saturday?) – Early arrival at Indianapolis Int’l Airport for a flight to the Manuel </a:t>
            </a:r>
            <a:r>
              <a:rPr lang="en-US" sz="2400" dirty="0" err="1"/>
              <a:t>Crescencio</a:t>
            </a:r>
            <a:r>
              <a:rPr lang="en-US" sz="2400" dirty="0"/>
              <a:t> </a:t>
            </a:r>
            <a:r>
              <a:rPr lang="en-US" sz="2400" dirty="0" err="1"/>
              <a:t>Rejón</a:t>
            </a:r>
            <a:r>
              <a:rPr lang="en-US" sz="2400" dirty="0"/>
              <a:t> Int’l Airport in Mérida, Yucatán.</a:t>
            </a:r>
          </a:p>
        </p:txBody>
      </p:sp>
      <p:pic>
        <p:nvPicPr>
          <p:cNvPr id="4" name="Picture 3">
            <a:extLst>
              <a:ext uri="{FF2B5EF4-FFF2-40B4-BE49-F238E27FC236}">
                <a16:creationId xmlns:a16="http://schemas.microsoft.com/office/drawing/2014/main" id="{A4737FD0-C336-25D9-563D-007B88CD4730}"/>
              </a:ext>
            </a:extLst>
          </p:cNvPr>
          <p:cNvPicPr>
            <a:picLocks noChangeAspect="1"/>
          </p:cNvPicPr>
          <p:nvPr/>
        </p:nvPicPr>
        <p:blipFill>
          <a:blip r:embed="rId2"/>
          <a:stretch>
            <a:fillRect/>
          </a:stretch>
        </p:blipFill>
        <p:spPr>
          <a:xfrm>
            <a:off x="1270019" y="1816769"/>
            <a:ext cx="9651962" cy="4676106"/>
          </a:xfrm>
          <a:prstGeom prst="rect">
            <a:avLst/>
          </a:prstGeom>
        </p:spPr>
      </p:pic>
    </p:spTree>
    <p:extLst>
      <p:ext uri="{BB962C8B-B14F-4D97-AF65-F5344CB8AC3E}">
        <p14:creationId xmlns:p14="http://schemas.microsoft.com/office/powerpoint/2010/main" val="2798869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989E-2843-2CD2-490E-13482032F140}"/>
              </a:ext>
            </a:extLst>
          </p:cNvPr>
          <p:cNvSpPr>
            <a:spLocks noGrp="1"/>
          </p:cNvSpPr>
          <p:nvPr>
            <p:ph type="title"/>
          </p:nvPr>
        </p:nvSpPr>
        <p:spPr/>
        <p:txBody>
          <a:bodyPr>
            <a:normAutofit/>
          </a:bodyPr>
          <a:lstStyle/>
          <a:p>
            <a:r>
              <a:rPr lang="en-US" sz="2400" dirty="0"/>
              <a:t>Day One, cont. - Arrive late afternoon at the historic Gran Hotel in the </a:t>
            </a:r>
            <a:r>
              <a:rPr lang="en-US" sz="2400" dirty="0" err="1"/>
              <a:t>Céntro</a:t>
            </a:r>
            <a:r>
              <a:rPr lang="en-US" sz="2400" dirty="0"/>
              <a:t> </a:t>
            </a:r>
            <a:r>
              <a:rPr lang="en-US" sz="2400" dirty="0" err="1"/>
              <a:t>Histórico</a:t>
            </a:r>
            <a:r>
              <a:rPr lang="en-US" sz="2400" dirty="0"/>
              <a:t> of Mérida, one block from the </a:t>
            </a:r>
            <a:r>
              <a:rPr lang="en-US" sz="2400" dirty="0" err="1"/>
              <a:t>Zócalo</a:t>
            </a:r>
            <a:r>
              <a:rPr lang="en-US" sz="2400" dirty="0"/>
              <a:t>.  Dinner will be at Los </a:t>
            </a:r>
            <a:r>
              <a:rPr lang="en-US" sz="2400" dirty="0" err="1"/>
              <a:t>Trompos</a:t>
            </a:r>
            <a:r>
              <a:rPr lang="en-US" sz="2400" dirty="0"/>
              <a:t>, near the hotel.  The evening will be spent in and around the </a:t>
            </a:r>
            <a:r>
              <a:rPr lang="en-US" sz="2400" dirty="0" err="1"/>
              <a:t>Zócalo</a:t>
            </a:r>
            <a:r>
              <a:rPr lang="en-US" sz="2400" dirty="0"/>
              <a:t>.</a:t>
            </a:r>
          </a:p>
        </p:txBody>
      </p:sp>
      <p:pic>
        <p:nvPicPr>
          <p:cNvPr id="4" name="Picture 3">
            <a:extLst>
              <a:ext uri="{FF2B5EF4-FFF2-40B4-BE49-F238E27FC236}">
                <a16:creationId xmlns:a16="http://schemas.microsoft.com/office/drawing/2014/main" id="{BA06D9F9-0AA7-68A6-6FBD-47E21C333359}"/>
              </a:ext>
            </a:extLst>
          </p:cNvPr>
          <p:cNvPicPr>
            <a:picLocks noChangeAspect="1"/>
          </p:cNvPicPr>
          <p:nvPr/>
        </p:nvPicPr>
        <p:blipFill>
          <a:blip r:embed="rId2"/>
          <a:stretch>
            <a:fillRect/>
          </a:stretch>
        </p:blipFill>
        <p:spPr>
          <a:xfrm>
            <a:off x="330867" y="1562099"/>
            <a:ext cx="3290637" cy="2474355"/>
          </a:xfrm>
          <a:prstGeom prst="rect">
            <a:avLst/>
          </a:prstGeom>
        </p:spPr>
      </p:pic>
      <p:pic>
        <p:nvPicPr>
          <p:cNvPr id="8" name="Picture 7">
            <a:extLst>
              <a:ext uri="{FF2B5EF4-FFF2-40B4-BE49-F238E27FC236}">
                <a16:creationId xmlns:a16="http://schemas.microsoft.com/office/drawing/2014/main" id="{65027D51-254C-72E1-EB46-7B42F801622F}"/>
              </a:ext>
            </a:extLst>
          </p:cNvPr>
          <p:cNvPicPr>
            <a:picLocks noChangeAspect="1"/>
          </p:cNvPicPr>
          <p:nvPr/>
        </p:nvPicPr>
        <p:blipFill>
          <a:blip r:embed="rId3"/>
          <a:stretch>
            <a:fillRect/>
          </a:stretch>
        </p:blipFill>
        <p:spPr>
          <a:xfrm>
            <a:off x="236285" y="3756944"/>
            <a:ext cx="1739900" cy="1155700"/>
          </a:xfrm>
          <a:prstGeom prst="rect">
            <a:avLst/>
          </a:prstGeom>
        </p:spPr>
      </p:pic>
      <p:pic>
        <p:nvPicPr>
          <p:cNvPr id="10" name="Picture 9">
            <a:extLst>
              <a:ext uri="{FF2B5EF4-FFF2-40B4-BE49-F238E27FC236}">
                <a16:creationId xmlns:a16="http://schemas.microsoft.com/office/drawing/2014/main" id="{A43ED09C-EFAA-4120-DE1C-922F0FF76724}"/>
              </a:ext>
            </a:extLst>
          </p:cNvPr>
          <p:cNvPicPr>
            <a:picLocks noChangeAspect="1"/>
          </p:cNvPicPr>
          <p:nvPr/>
        </p:nvPicPr>
        <p:blipFill>
          <a:blip r:embed="rId4"/>
          <a:stretch>
            <a:fillRect/>
          </a:stretch>
        </p:blipFill>
        <p:spPr>
          <a:xfrm>
            <a:off x="2260348" y="3800726"/>
            <a:ext cx="3334640" cy="2214980"/>
          </a:xfrm>
          <a:prstGeom prst="rect">
            <a:avLst/>
          </a:prstGeom>
        </p:spPr>
      </p:pic>
      <p:pic>
        <p:nvPicPr>
          <p:cNvPr id="12" name="Picture 11">
            <a:extLst>
              <a:ext uri="{FF2B5EF4-FFF2-40B4-BE49-F238E27FC236}">
                <a16:creationId xmlns:a16="http://schemas.microsoft.com/office/drawing/2014/main" id="{B092FC8A-20E3-41C9-6813-B3356BBB5660}"/>
              </a:ext>
            </a:extLst>
          </p:cNvPr>
          <p:cNvPicPr>
            <a:picLocks noChangeAspect="1"/>
          </p:cNvPicPr>
          <p:nvPr/>
        </p:nvPicPr>
        <p:blipFill>
          <a:blip r:embed="rId5"/>
          <a:stretch>
            <a:fillRect/>
          </a:stretch>
        </p:blipFill>
        <p:spPr>
          <a:xfrm>
            <a:off x="3352800" y="1999247"/>
            <a:ext cx="1879600" cy="1079500"/>
          </a:xfrm>
          <a:prstGeom prst="rect">
            <a:avLst/>
          </a:prstGeom>
        </p:spPr>
      </p:pic>
      <p:pic>
        <p:nvPicPr>
          <p:cNvPr id="5" name="Picture 4">
            <a:extLst>
              <a:ext uri="{FF2B5EF4-FFF2-40B4-BE49-F238E27FC236}">
                <a16:creationId xmlns:a16="http://schemas.microsoft.com/office/drawing/2014/main" id="{BE7912C3-D650-0153-AD23-006D88F7F508}"/>
              </a:ext>
            </a:extLst>
          </p:cNvPr>
          <p:cNvPicPr>
            <a:picLocks noChangeAspect="1"/>
          </p:cNvPicPr>
          <p:nvPr/>
        </p:nvPicPr>
        <p:blipFill>
          <a:blip r:embed="rId6"/>
          <a:stretch>
            <a:fillRect/>
          </a:stretch>
        </p:blipFill>
        <p:spPr>
          <a:xfrm>
            <a:off x="6330889" y="1947360"/>
            <a:ext cx="3546601" cy="2089094"/>
          </a:xfrm>
          <a:prstGeom prst="rect">
            <a:avLst/>
          </a:prstGeom>
        </p:spPr>
      </p:pic>
      <p:pic>
        <p:nvPicPr>
          <p:cNvPr id="9" name="Picture 8">
            <a:extLst>
              <a:ext uri="{FF2B5EF4-FFF2-40B4-BE49-F238E27FC236}">
                <a16:creationId xmlns:a16="http://schemas.microsoft.com/office/drawing/2014/main" id="{18CEC5C2-A25B-4CEF-3446-C8919A34AD17}"/>
              </a:ext>
            </a:extLst>
          </p:cNvPr>
          <p:cNvPicPr>
            <a:picLocks noChangeAspect="1"/>
          </p:cNvPicPr>
          <p:nvPr/>
        </p:nvPicPr>
        <p:blipFill>
          <a:blip r:embed="rId7"/>
          <a:stretch>
            <a:fillRect/>
          </a:stretch>
        </p:blipFill>
        <p:spPr>
          <a:xfrm>
            <a:off x="9305262" y="1760007"/>
            <a:ext cx="2353338" cy="1769564"/>
          </a:xfrm>
          <a:prstGeom prst="rect">
            <a:avLst/>
          </a:prstGeom>
        </p:spPr>
      </p:pic>
      <p:pic>
        <p:nvPicPr>
          <p:cNvPr id="13" name="Picture 12">
            <a:extLst>
              <a:ext uri="{FF2B5EF4-FFF2-40B4-BE49-F238E27FC236}">
                <a16:creationId xmlns:a16="http://schemas.microsoft.com/office/drawing/2014/main" id="{4E965393-8745-EBA8-FA7B-8B08D3149B74}"/>
              </a:ext>
            </a:extLst>
          </p:cNvPr>
          <p:cNvPicPr>
            <a:picLocks noChangeAspect="1"/>
          </p:cNvPicPr>
          <p:nvPr/>
        </p:nvPicPr>
        <p:blipFill>
          <a:blip r:embed="rId8"/>
          <a:stretch>
            <a:fillRect/>
          </a:stretch>
        </p:blipFill>
        <p:spPr>
          <a:xfrm>
            <a:off x="9345915" y="3716924"/>
            <a:ext cx="2515218" cy="3344981"/>
          </a:xfrm>
          <a:prstGeom prst="rect">
            <a:avLst/>
          </a:prstGeom>
        </p:spPr>
      </p:pic>
      <p:pic>
        <p:nvPicPr>
          <p:cNvPr id="15" name="Picture 14">
            <a:extLst>
              <a:ext uri="{FF2B5EF4-FFF2-40B4-BE49-F238E27FC236}">
                <a16:creationId xmlns:a16="http://schemas.microsoft.com/office/drawing/2014/main" id="{B588F7DB-62FA-0BAB-BDAC-37FD7E54E8CD}"/>
              </a:ext>
            </a:extLst>
          </p:cNvPr>
          <p:cNvPicPr>
            <a:picLocks noChangeAspect="1"/>
          </p:cNvPicPr>
          <p:nvPr/>
        </p:nvPicPr>
        <p:blipFill>
          <a:blip r:embed="rId9"/>
          <a:stretch>
            <a:fillRect/>
          </a:stretch>
        </p:blipFill>
        <p:spPr>
          <a:xfrm>
            <a:off x="5857047" y="4418123"/>
            <a:ext cx="3145119" cy="2089094"/>
          </a:xfrm>
          <a:prstGeom prst="rect">
            <a:avLst/>
          </a:prstGeom>
        </p:spPr>
      </p:pic>
    </p:spTree>
    <p:extLst>
      <p:ext uri="{BB962C8B-B14F-4D97-AF65-F5344CB8AC3E}">
        <p14:creationId xmlns:p14="http://schemas.microsoft.com/office/powerpoint/2010/main" val="302995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5C0C4-FE21-CB33-E94A-9298AA4D5F82}"/>
              </a:ext>
            </a:extLst>
          </p:cNvPr>
          <p:cNvSpPr>
            <a:spLocks noGrp="1"/>
          </p:cNvSpPr>
          <p:nvPr>
            <p:ph type="title"/>
          </p:nvPr>
        </p:nvSpPr>
        <p:spPr/>
        <p:txBody>
          <a:bodyPr>
            <a:normAutofit/>
          </a:bodyPr>
          <a:lstStyle/>
          <a:p>
            <a:pPr algn="ctr"/>
            <a:r>
              <a:rPr lang="en-US" sz="2000" dirty="0"/>
              <a:t>Day 2 – Early breakfast at Pop </a:t>
            </a:r>
            <a:r>
              <a:rPr lang="en-US" sz="2000" dirty="0" err="1"/>
              <a:t>Cafetería</a:t>
            </a:r>
            <a:r>
              <a:rPr lang="en-US" sz="2000" dirty="0"/>
              <a:t> or Café Cubano, depart for </a:t>
            </a:r>
            <a:r>
              <a:rPr lang="en-US" sz="2000" dirty="0" err="1"/>
              <a:t>Chichén</a:t>
            </a:r>
            <a:r>
              <a:rPr lang="en-US" sz="2000" dirty="0"/>
              <a:t> Itza.  On the way, we will stop at OXXO for snacks to hold us over for a late lunch at “</a:t>
            </a:r>
            <a:r>
              <a:rPr lang="en-US" sz="2000" dirty="0" err="1"/>
              <a:t>Kinich</a:t>
            </a:r>
            <a:r>
              <a:rPr lang="en-US" sz="2000" dirty="0"/>
              <a:t>” in </a:t>
            </a:r>
            <a:r>
              <a:rPr lang="en-US" sz="2000" dirty="0" err="1"/>
              <a:t>Izamal</a:t>
            </a:r>
            <a:r>
              <a:rPr lang="en-US" sz="2000" dirty="0"/>
              <a:t>, the “</a:t>
            </a:r>
            <a:r>
              <a:rPr lang="en-US" sz="2000" dirty="0" err="1"/>
              <a:t>YellowCity</a:t>
            </a:r>
            <a:r>
              <a:rPr lang="en-US" sz="2000" dirty="0"/>
              <a:t>”.</a:t>
            </a:r>
          </a:p>
        </p:txBody>
      </p:sp>
      <p:pic>
        <p:nvPicPr>
          <p:cNvPr id="4" name="Picture 3">
            <a:extLst>
              <a:ext uri="{FF2B5EF4-FFF2-40B4-BE49-F238E27FC236}">
                <a16:creationId xmlns:a16="http://schemas.microsoft.com/office/drawing/2014/main" id="{46B4370E-5198-D1AF-4487-52ADFB6F4B00}"/>
              </a:ext>
            </a:extLst>
          </p:cNvPr>
          <p:cNvPicPr>
            <a:picLocks noChangeAspect="1"/>
          </p:cNvPicPr>
          <p:nvPr/>
        </p:nvPicPr>
        <p:blipFill>
          <a:blip r:embed="rId2"/>
          <a:stretch>
            <a:fillRect/>
          </a:stretch>
        </p:blipFill>
        <p:spPr>
          <a:xfrm>
            <a:off x="667753" y="1864894"/>
            <a:ext cx="6445488" cy="3609473"/>
          </a:xfrm>
          <a:prstGeom prst="rect">
            <a:avLst/>
          </a:prstGeom>
        </p:spPr>
      </p:pic>
      <p:pic>
        <p:nvPicPr>
          <p:cNvPr id="10" name="Picture 9">
            <a:extLst>
              <a:ext uri="{FF2B5EF4-FFF2-40B4-BE49-F238E27FC236}">
                <a16:creationId xmlns:a16="http://schemas.microsoft.com/office/drawing/2014/main" id="{473A81FF-5D28-D722-5BD0-90CB51F406FA}"/>
              </a:ext>
            </a:extLst>
          </p:cNvPr>
          <p:cNvPicPr>
            <a:picLocks noChangeAspect="1"/>
          </p:cNvPicPr>
          <p:nvPr/>
        </p:nvPicPr>
        <p:blipFill>
          <a:blip r:embed="rId3"/>
          <a:stretch>
            <a:fillRect/>
          </a:stretch>
        </p:blipFill>
        <p:spPr>
          <a:xfrm>
            <a:off x="6494497" y="2146758"/>
            <a:ext cx="4899485" cy="2762126"/>
          </a:xfrm>
          <a:prstGeom prst="rect">
            <a:avLst/>
          </a:prstGeom>
        </p:spPr>
      </p:pic>
      <p:pic>
        <p:nvPicPr>
          <p:cNvPr id="12" name="Picture 11">
            <a:extLst>
              <a:ext uri="{FF2B5EF4-FFF2-40B4-BE49-F238E27FC236}">
                <a16:creationId xmlns:a16="http://schemas.microsoft.com/office/drawing/2014/main" id="{C268B748-7111-E34B-DADB-493084C1A0FA}"/>
              </a:ext>
            </a:extLst>
          </p:cNvPr>
          <p:cNvPicPr>
            <a:picLocks noChangeAspect="1"/>
          </p:cNvPicPr>
          <p:nvPr/>
        </p:nvPicPr>
        <p:blipFill>
          <a:blip r:embed="rId4"/>
          <a:stretch>
            <a:fillRect/>
          </a:stretch>
        </p:blipFill>
        <p:spPr>
          <a:xfrm>
            <a:off x="7615310" y="4677943"/>
            <a:ext cx="2671689" cy="2008944"/>
          </a:xfrm>
          <a:prstGeom prst="rect">
            <a:avLst/>
          </a:prstGeom>
        </p:spPr>
      </p:pic>
      <p:pic>
        <p:nvPicPr>
          <p:cNvPr id="14" name="Picture 13">
            <a:extLst>
              <a:ext uri="{FF2B5EF4-FFF2-40B4-BE49-F238E27FC236}">
                <a16:creationId xmlns:a16="http://schemas.microsoft.com/office/drawing/2014/main" id="{330FEFE1-7B75-3745-424E-E38FC12E0F62}"/>
              </a:ext>
            </a:extLst>
          </p:cNvPr>
          <p:cNvPicPr>
            <a:picLocks noChangeAspect="1"/>
          </p:cNvPicPr>
          <p:nvPr/>
        </p:nvPicPr>
        <p:blipFill>
          <a:blip r:embed="rId5"/>
          <a:stretch>
            <a:fillRect/>
          </a:stretch>
        </p:blipFill>
        <p:spPr>
          <a:xfrm>
            <a:off x="5836271" y="5276725"/>
            <a:ext cx="1638300" cy="1231900"/>
          </a:xfrm>
          <a:prstGeom prst="rect">
            <a:avLst/>
          </a:prstGeom>
        </p:spPr>
      </p:pic>
      <p:pic>
        <p:nvPicPr>
          <p:cNvPr id="16" name="Picture 15">
            <a:extLst>
              <a:ext uri="{FF2B5EF4-FFF2-40B4-BE49-F238E27FC236}">
                <a16:creationId xmlns:a16="http://schemas.microsoft.com/office/drawing/2014/main" id="{BFB91F10-B963-8FD7-0301-FD6C9839469F}"/>
              </a:ext>
            </a:extLst>
          </p:cNvPr>
          <p:cNvPicPr>
            <a:picLocks noChangeAspect="1"/>
          </p:cNvPicPr>
          <p:nvPr/>
        </p:nvPicPr>
        <p:blipFill>
          <a:blip r:embed="rId6"/>
          <a:stretch>
            <a:fillRect/>
          </a:stretch>
        </p:blipFill>
        <p:spPr>
          <a:xfrm>
            <a:off x="6096000" y="1581275"/>
            <a:ext cx="1739900" cy="1168400"/>
          </a:xfrm>
          <a:prstGeom prst="rect">
            <a:avLst/>
          </a:prstGeom>
        </p:spPr>
      </p:pic>
    </p:spTree>
    <p:extLst>
      <p:ext uri="{BB962C8B-B14F-4D97-AF65-F5344CB8AC3E}">
        <p14:creationId xmlns:p14="http://schemas.microsoft.com/office/powerpoint/2010/main" val="3094244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4055-6879-3B12-1E64-AC282FF0F0F0}"/>
              </a:ext>
            </a:extLst>
          </p:cNvPr>
          <p:cNvSpPr>
            <a:spLocks noGrp="1"/>
          </p:cNvSpPr>
          <p:nvPr>
            <p:ph type="title"/>
          </p:nvPr>
        </p:nvSpPr>
        <p:spPr/>
        <p:txBody>
          <a:bodyPr>
            <a:normAutofit/>
          </a:bodyPr>
          <a:lstStyle/>
          <a:p>
            <a:r>
              <a:rPr lang="en-US" sz="2000" dirty="0"/>
              <a:t>Day Three – Breakfast at Los </a:t>
            </a:r>
            <a:r>
              <a:rPr lang="en-US" sz="2000" dirty="0" err="1"/>
              <a:t>Trompos</a:t>
            </a:r>
            <a:r>
              <a:rPr lang="en-US" sz="2000" dirty="0"/>
              <a:t> or Pop </a:t>
            </a:r>
            <a:r>
              <a:rPr lang="en-US" sz="2000" dirty="0" err="1"/>
              <a:t>Cafetería</a:t>
            </a:r>
            <a:r>
              <a:rPr lang="en-US" sz="2000" dirty="0"/>
              <a:t>.  We will spend the day in the </a:t>
            </a:r>
            <a:r>
              <a:rPr lang="en-US" sz="2000" dirty="0" err="1"/>
              <a:t>Céntro</a:t>
            </a:r>
            <a:r>
              <a:rPr lang="en-US" sz="2000" dirty="0"/>
              <a:t> </a:t>
            </a:r>
            <a:r>
              <a:rPr lang="en-US" sz="2000" dirty="0" err="1"/>
              <a:t>Histórico</a:t>
            </a:r>
            <a:r>
              <a:rPr lang="en-US" sz="2000" dirty="0"/>
              <a:t> at the Cathedral of San </a:t>
            </a:r>
            <a:r>
              <a:rPr lang="en-US" sz="2000" dirty="0" err="1"/>
              <a:t>Idelfonso</a:t>
            </a:r>
            <a:r>
              <a:rPr lang="en-US" sz="2000" dirty="0"/>
              <a:t>, La Casa Montejo, and </a:t>
            </a:r>
            <a:r>
              <a:rPr lang="en-US" sz="2000" dirty="0" err="1"/>
              <a:t>el</a:t>
            </a:r>
            <a:r>
              <a:rPr lang="en-US" sz="2000" dirty="0"/>
              <a:t> Mercado Lucas de Galvez.  Lunch can be purchased at the mercado.  That evening, we will spend the evening downtown for dinner.</a:t>
            </a:r>
          </a:p>
        </p:txBody>
      </p:sp>
      <p:pic>
        <p:nvPicPr>
          <p:cNvPr id="3" name="Picture 2">
            <a:extLst>
              <a:ext uri="{FF2B5EF4-FFF2-40B4-BE49-F238E27FC236}">
                <a16:creationId xmlns:a16="http://schemas.microsoft.com/office/drawing/2014/main" id="{8A488041-0969-0388-2D7B-5F7146324021}"/>
              </a:ext>
            </a:extLst>
          </p:cNvPr>
          <p:cNvPicPr>
            <a:picLocks noChangeAspect="1"/>
          </p:cNvPicPr>
          <p:nvPr/>
        </p:nvPicPr>
        <p:blipFill>
          <a:blip r:embed="rId2"/>
          <a:stretch>
            <a:fillRect/>
          </a:stretch>
        </p:blipFill>
        <p:spPr>
          <a:xfrm>
            <a:off x="2398964" y="1690688"/>
            <a:ext cx="3809332" cy="2140152"/>
          </a:xfrm>
          <a:prstGeom prst="rect">
            <a:avLst/>
          </a:prstGeom>
        </p:spPr>
      </p:pic>
      <p:pic>
        <p:nvPicPr>
          <p:cNvPr id="4" name="Picture 3">
            <a:extLst>
              <a:ext uri="{FF2B5EF4-FFF2-40B4-BE49-F238E27FC236}">
                <a16:creationId xmlns:a16="http://schemas.microsoft.com/office/drawing/2014/main" id="{1B4D0CA7-9129-5318-2632-2767B44FC6A9}"/>
              </a:ext>
            </a:extLst>
          </p:cNvPr>
          <p:cNvPicPr>
            <a:picLocks noChangeAspect="1"/>
          </p:cNvPicPr>
          <p:nvPr/>
        </p:nvPicPr>
        <p:blipFill>
          <a:blip r:embed="rId3"/>
          <a:stretch>
            <a:fillRect/>
          </a:stretch>
        </p:blipFill>
        <p:spPr>
          <a:xfrm>
            <a:off x="422275" y="5696702"/>
            <a:ext cx="1892300" cy="1066800"/>
          </a:xfrm>
          <a:prstGeom prst="rect">
            <a:avLst/>
          </a:prstGeom>
        </p:spPr>
      </p:pic>
      <p:pic>
        <p:nvPicPr>
          <p:cNvPr id="5" name="Picture 4">
            <a:extLst>
              <a:ext uri="{FF2B5EF4-FFF2-40B4-BE49-F238E27FC236}">
                <a16:creationId xmlns:a16="http://schemas.microsoft.com/office/drawing/2014/main" id="{AD984785-382E-B2E2-198C-5AD43989BA62}"/>
              </a:ext>
            </a:extLst>
          </p:cNvPr>
          <p:cNvPicPr>
            <a:picLocks noChangeAspect="1"/>
          </p:cNvPicPr>
          <p:nvPr/>
        </p:nvPicPr>
        <p:blipFill>
          <a:blip r:embed="rId4"/>
          <a:stretch>
            <a:fillRect/>
          </a:stretch>
        </p:blipFill>
        <p:spPr>
          <a:xfrm>
            <a:off x="485775" y="4394952"/>
            <a:ext cx="1739900" cy="1155700"/>
          </a:xfrm>
          <a:prstGeom prst="rect">
            <a:avLst/>
          </a:prstGeom>
        </p:spPr>
      </p:pic>
      <p:pic>
        <p:nvPicPr>
          <p:cNvPr id="6" name="Picture 5">
            <a:extLst>
              <a:ext uri="{FF2B5EF4-FFF2-40B4-BE49-F238E27FC236}">
                <a16:creationId xmlns:a16="http://schemas.microsoft.com/office/drawing/2014/main" id="{5B482D4F-93F2-AD87-C34D-675A87C25239}"/>
              </a:ext>
            </a:extLst>
          </p:cNvPr>
          <p:cNvPicPr>
            <a:picLocks noChangeAspect="1"/>
          </p:cNvPicPr>
          <p:nvPr/>
        </p:nvPicPr>
        <p:blipFill>
          <a:blip r:embed="rId5"/>
          <a:stretch>
            <a:fillRect/>
          </a:stretch>
        </p:blipFill>
        <p:spPr>
          <a:xfrm>
            <a:off x="422275" y="3153945"/>
            <a:ext cx="1866900" cy="1079500"/>
          </a:xfrm>
          <a:prstGeom prst="rect">
            <a:avLst/>
          </a:prstGeom>
        </p:spPr>
      </p:pic>
      <p:pic>
        <p:nvPicPr>
          <p:cNvPr id="7" name="Picture 6">
            <a:extLst>
              <a:ext uri="{FF2B5EF4-FFF2-40B4-BE49-F238E27FC236}">
                <a16:creationId xmlns:a16="http://schemas.microsoft.com/office/drawing/2014/main" id="{5F95FD83-27E0-C6AE-95B1-DC9F3267CAC0}"/>
              </a:ext>
            </a:extLst>
          </p:cNvPr>
          <p:cNvPicPr>
            <a:picLocks noChangeAspect="1"/>
          </p:cNvPicPr>
          <p:nvPr/>
        </p:nvPicPr>
        <p:blipFill>
          <a:blip r:embed="rId6"/>
          <a:stretch>
            <a:fillRect/>
          </a:stretch>
        </p:blipFill>
        <p:spPr>
          <a:xfrm>
            <a:off x="422275" y="1739900"/>
            <a:ext cx="1739900" cy="1155700"/>
          </a:xfrm>
          <a:prstGeom prst="rect">
            <a:avLst/>
          </a:prstGeom>
        </p:spPr>
      </p:pic>
      <p:pic>
        <p:nvPicPr>
          <p:cNvPr id="9" name="Picture 8">
            <a:extLst>
              <a:ext uri="{FF2B5EF4-FFF2-40B4-BE49-F238E27FC236}">
                <a16:creationId xmlns:a16="http://schemas.microsoft.com/office/drawing/2014/main" id="{4B5FED2A-6611-C322-DB9C-50AF4D4CEA64}"/>
              </a:ext>
            </a:extLst>
          </p:cNvPr>
          <p:cNvPicPr>
            <a:picLocks noChangeAspect="1"/>
          </p:cNvPicPr>
          <p:nvPr/>
        </p:nvPicPr>
        <p:blipFill>
          <a:blip r:embed="rId7"/>
          <a:stretch>
            <a:fillRect/>
          </a:stretch>
        </p:blipFill>
        <p:spPr>
          <a:xfrm>
            <a:off x="2467978" y="3985460"/>
            <a:ext cx="3427496" cy="1791143"/>
          </a:xfrm>
          <a:prstGeom prst="rect">
            <a:avLst/>
          </a:prstGeom>
        </p:spPr>
      </p:pic>
      <p:pic>
        <p:nvPicPr>
          <p:cNvPr id="11" name="Picture 10">
            <a:extLst>
              <a:ext uri="{FF2B5EF4-FFF2-40B4-BE49-F238E27FC236}">
                <a16:creationId xmlns:a16="http://schemas.microsoft.com/office/drawing/2014/main" id="{35FA71DB-D091-D0D5-0F3C-C8E1C366F60D}"/>
              </a:ext>
            </a:extLst>
          </p:cNvPr>
          <p:cNvPicPr>
            <a:picLocks noChangeAspect="1"/>
          </p:cNvPicPr>
          <p:nvPr/>
        </p:nvPicPr>
        <p:blipFill>
          <a:blip r:embed="rId8"/>
          <a:stretch>
            <a:fillRect/>
          </a:stretch>
        </p:blipFill>
        <p:spPr>
          <a:xfrm>
            <a:off x="3793750" y="5195293"/>
            <a:ext cx="2101723" cy="1568209"/>
          </a:xfrm>
          <a:prstGeom prst="rect">
            <a:avLst/>
          </a:prstGeom>
        </p:spPr>
      </p:pic>
      <p:pic>
        <p:nvPicPr>
          <p:cNvPr id="13" name="Picture 12">
            <a:extLst>
              <a:ext uri="{FF2B5EF4-FFF2-40B4-BE49-F238E27FC236}">
                <a16:creationId xmlns:a16="http://schemas.microsoft.com/office/drawing/2014/main" id="{30010486-B9AB-7726-7940-BECB9939C68C}"/>
              </a:ext>
            </a:extLst>
          </p:cNvPr>
          <p:cNvPicPr>
            <a:picLocks noChangeAspect="1"/>
          </p:cNvPicPr>
          <p:nvPr/>
        </p:nvPicPr>
        <p:blipFill>
          <a:blip r:embed="rId9"/>
          <a:stretch>
            <a:fillRect/>
          </a:stretch>
        </p:blipFill>
        <p:spPr>
          <a:xfrm>
            <a:off x="5763880" y="5550652"/>
            <a:ext cx="1739900" cy="1168400"/>
          </a:xfrm>
          <a:prstGeom prst="rect">
            <a:avLst/>
          </a:prstGeom>
        </p:spPr>
      </p:pic>
      <p:pic>
        <p:nvPicPr>
          <p:cNvPr id="15" name="Picture 14">
            <a:extLst>
              <a:ext uri="{FF2B5EF4-FFF2-40B4-BE49-F238E27FC236}">
                <a16:creationId xmlns:a16="http://schemas.microsoft.com/office/drawing/2014/main" id="{2B87C997-4877-541D-5D0E-DC24B67668F4}"/>
              </a:ext>
            </a:extLst>
          </p:cNvPr>
          <p:cNvPicPr>
            <a:picLocks noChangeAspect="1"/>
          </p:cNvPicPr>
          <p:nvPr/>
        </p:nvPicPr>
        <p:blipFill>
          <a:blip r:embed="rId10"/>
          <a:stretch>
            <a:fillRect/>
          </a:stretch>
        </p:blipFill>
        <p:spPr>
          <a:xfrm>
            <a:off x="6290932" y="4306173"/>
            <a:ext cx="1905000" cy="1066800"/>
          </a:xfrm>
          <a:prstGeom prst="rect">
            <a:avLst/>
          </a:prstGeom>
        </p:spPr>
      </p:pic>
      <p:pic>
        <p:nvPicPr>
          <p:cNvPr id="16" name="Picture 15">
            <a:extLst>
              <a:ext uri="{FF2B5EF4-FFF2-40B4-BE49-F238E27FC236}">
                <a16:creationId xmlns:a16="http://schemas.microsoft.com/office/drawing/2014/main" id="{C499F8F2-A39F-4532-F0C8-3583F917160D}"/>
              </a:ext>
            </a:extLst>
          </p:cNvPr>
          <p:cNvPicPr>
            <a:picLocks noChangeAspect="1"/>
          </p:cNvPicPr>
          <p:nvPr/>
        </p:nvPicPr>
        <p:blipFill>
          <a:blip r:embed="rId11"/>
          <a:stretch>
            <a:fillRect/>
          </a:stretch>
        </p:blipFill>
        <p:spPr>
          <a:xfrm>
            <a:off x="6736430" y="1739899"/>
            <a:ext cx="2987591" cy="2206221"/>
          </a:xfrm>
          <a:prstGeom prst="rect">
            <a:avLst/>
          </a:prstGeom>
        </p:spPr>
      </p:pic>
      <p:pic>
        <p:nvPicPr>
          <p:cNvPr id="17" name="Picture 16">
            <a:extLst>
              <a:ext uri="{FF2B5EF4-FFF2-40B4-BE49-F238E27FC236}">
                <a16:creationId xmlns:a16="http://schemas.microsoft.com/office/drawing/2014/main" id="{8EA2F10F-D49A-DF42-19A6-FD5F50B7FCA3}"/>
              </a:ext>
            </a:extLst>
          </p:cNvPr>
          <p:cNvPicPr>
            <a:picLocks noChangeAspect="1"/>
          </p:cNvPicPr>
          <p:nvPr/>
        </p:nvPicPr>
        <p:blipFill>
          <a:blip r:embed="rId12"/>
          <a:stretch>
            <a:fillRect/>
          </a:stretch>
        </p:blipFill>
        <p:spPr>
          <a:xfrm>
            <a:off x="8920328" y="3535613"/>
            <a:ext cx="2433471" cy="2433471"/>
          </a:xfrm>
          <a:prstGeom prst="rect">
            <a:avLst/>
          </a:prstGeom>
        </p:spPr>
      </p:pic>
      <p:pic>
        <p:nvPicPr>
          <p:cNvPr id="18" name="Picture 17">
            <a:extLst>
              <a:ext uri="{FF2B5EF4-FFF2-40B4-BE49-F238E27FC236}">
                <a16:creationId xmlns:a16="http://schemas.microsoft.com/office/drawing/2014/main" id="{4A4E7FFE-B078-C8E5-F9C1-F72AD6D0429C}"/>
              </a:ext>
            </a:extLst>
          </p:cNvPr>
          <p:cNvPicPr>
            <a:picLocks noChangeAspect="1"/>
          </p:cNvPicPr>
          <p:nvPr/>
        </p:nvPicPr>
        <p:blipFill>
          <a:blip r:embed="rId13"/>
          <a:stretch>
            <a:fillRect/>
          </a:stretch>
        </p:blipFill>
        <p:spPr>
          <a:xfrm>
            <a:off x="9793036" y="2059906"/>
            <a:ext cx="1739900" cy="1155700"/>
          </a:xfrm>
          <a:prstGeom prst="rect">
            <a:avLst/>
          </a:prstGeom>
        </p:spPr>
      </p:pic>
    </p:spTree>
    <p:extLst>
      <p:ext uri="{BB962C8B-B14F-4D97-AF65-F5344CB8AC3E}">
        <p14:creationId xmlns:p14="http://schemas.microsoft.com/office/powerpoint/2010/main" val="3850419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736B6-DDBE-5DD4-5C4F-86EF300B4F66}"/>
              </a:ext>
            </a:extLst>
          </p:cNvPr>
          <p:cNvSpPr>
            <a:spLocks noGrp="1"/>
          </p:cNvSpPr>
          <p:nvPr>
            <p:ph type="title"/>
          </p:nvPr>
        </p:nvSpPr>
        <p:spPr/>
        <p:txBody>
          <a:bodyPr>
            <a:normAutofit/>
          </a:bodyPr>
          <a:lstStyle/>
          <a:p>
            <a:pPr algn="ctr"/>
            <a:r>
              <a:rPr lang="en-US" sz="2400" dirty="0"/>
              <a:t>Day Three, Cont.  - Dinner at La Chaya Maya Casona</a:t>
            </a:r>
          </a:p>
        </p:txBody>
      </p:sp>
      <p:pic>
        <p:nvPicPr>
          <p:cNvPr id="3" name="Picture 2">
            <a:extLst>
              <a:ext uri="{FF2B5EF4-FFF2-40B4-BE49-F238E27FC236}">
                <a16:creationId xmlns:a16="http://schemas.microsoft.com/office/drawing/2014/main" id="{4F957EA8-2164-D905-A078-E9AAE6F38A2A}"/>
              </a:ext>
            </a:extLst>
          </p:cNvPr>
          <p:cNvPicPr>
            <a:picLocks noChangeAspect="1"/>
          </p:cNvPicPr>
          <p:nvPr/>
        </p:nvPicPr>
        <p:blipFill>
          <a:blip r:embed="rId2"/>
          <a:stretch>
            <a:fillRect/>
          </a:stretch>
        </p:blipFill>
        <p:spPr>
          <a:xfrm>
            <a:off x="1003968" y="1690688"/>
            <a:ext cx="4174778" cy="2773028"/>
          </a:xfrm>
          <a:prstGeom prst="rect">
            <a:avLst/>
          </a:prstGeom>
        </p:spPr>
      </p:pic>
      <p:pic>
        <p:nvPicPr>
          <p:cNvPr id="4" name="Picture 3">
            <a:extLst>
              <a:ext uri="{FF2B5EF4-FFF2-40B4-BE49-F238E27FC236}">
                <a16:creationId xmlns:a16="http://schemas.microsoft.com/office/drawing/2014/main" id="{5D992B6E-B432-0360-F515-FD7B31D8EED6}"/>
              </a:ext>
            </a:extLst>
          </p:cNvPr>
          <p:cNvPicPr>
            <a:picLocks noChangeAspect="1"/>
          </p:cNvPicPr>
          <p:nvPr/>
        </p:nvPicPr>
        <p:blipFill>
          <a:blip r:embed="rId3"/>
          <a:stretch>
            <a:fillRect/>
          </a:stretch>
        </p:blipFill>
        <p:spPr>
          <a:xfrm>
            <a:off x="8751302" y="4006849"/>
            <a:ext cx="2770858" cy="1840497"/>
          </a:xfrm>
          <a:prstGeom prst="rect">
            <a:avLst/>
          </a:prstGeom>
        </p:spPr>
      </p:pic>
      <p:pic>
        <p:nvPicPr>
          <p:cNvPr id="5" name="Picture 4">
            <a:extLst>
              <a:ext uri="{FF2B5EF4-FFF2-40B4-BE49-F238E27FC236}">
                <a16:creationId xmlns:a16="http://schemas.microsoft.com/office/drawing/2014/main" id="{2513CE71-5B9A-991D-5199-E65E12F0FEF0}"/>
              </a:ext>
            </a:extLst>
          </p:cNvPr>
          <p:cNvPicPr>
            <a:picLocks noChangeAspect="1"/>
          </p:cNvPicPr>
          <p:nvPr/>
        </p:nvPicPr>
        <p:blipFill>
          <a:blip r:embed="rId4"/>
          <a:stretch>
            <a:fillRect/>
          </a:stretch>
        </p:blipFill>
        <p:spPr>
          <a:xfrm>
            <a:off x="4683452" y="2334126"/>
            <a:ext cx="4586648" cy="3080085"/>
          </a:xfrm>
          <a:prstGeom prst="rect">
            <a:avLst/>
          </a:prstGeom>
        </p:spPr>
      </p:pic>
      <p:pic>
        <p:nvPicPr>
          <p:cNvPr id="6" name="Picture 5">
            <a:extLst>
              <a:ext uri="{FF2B5EF4-FFF2-40B4-BE49-F238E27FC236}">
                <a16:creationId xmlns:a16="http://schemas.microsoft.com/office/drawing/2014/main" id="{1D86044E-DC91-14E3-1AE4-B96EF5DAD61F}"/>
              </a:ext>
            </a:extLst>
          </p:cNvPr>
          <p:cNvPicPr>
            <a:picLocks noChangeAspect="1"/>
          </p:cNvPicPr>
          <p:nvPr/>
        </p:nvPicPr>
        <p:blipFill>
          <a:blip r:embed="rId5"/>
          <a:stretch>
            <a:fillRect/>
          </a:stretch>
        </p:blipFill>
        <p:spPr>
          <a:xfrm>
            <a:off x="8802273" y="1229351"/>
            <a:ext cx="2717295" cy="2043237"/>
          </a:xfrm>
          <a:prstGeom prst="rect">
            <a:avLst/>
          </a:prstGeom>
        </p:spPr>
      </p:pic>
      <p:pic>
        <p:nvPicPr>
          <p:cNvPr id="7" name="Picture 6">
            <a:extLst>
              <a:ext uri="{FF2B5EF4-FFF2-40B4-BE49-F238E27FC236}">
                <a16:creationId xmlns:a16="http://schemas.microsoft.com/office/drawing/2014/main" id="{CC5CEF29-1CCA-D3D3-4797-AE1849FA244A}"/>
              </a:ext>
            </a:extLst>
          </p:cNvPr>
          <p:cNvPicPr>
            <a:picLocks noChangeAspect="1"/>
          </p:cNvPicPr>
          <p:nvPr/>
        </p:nvPicPr>
        <p:blipFill>
          <a:blip r:embed="rId6"/>
          <a:stretch>
            <a:fillRect/>
          </a:stretch>
        </p:blipFill>
        <p:spPr>
          <a:xfrm>
            <a:off x="3590648" y="4708023"/>
            <a:ext cx="2245439" cy="1688431"/>
          </a:xfrm>
          <a:prstGeom prst="rect">
            <a:avLst/>
          </a:prstGeom>
        </p:spPr>
      </p:pic>
      <p:pic>
        <p:nvPicPr>
          <p:cNvPr id="9" name="Picture 8">
            <a:extLst>
              <a:ext uri="{FF2B5EF4-FFF2-40B4-BE49-F238E27FC236}">
                <a16:creationId xmlns:a16="http://schemas.microsoft.com/office/drawing/2014/main" id="{2E58957D-B2E9-5A80-09B5-ED4C39C208A3}"/>
              </a:ext>
            </a:extLst>
          </p:cNvPr>
          <p:cNvPicPr>
            <a:picLocks noChangeAspect="1"/>
          </p:cNvPicPr>
          <p:nvPr/>
        </p:nvPicPr>
        <p:blipFill>
          <a:blip r:embed="rId7"/>
          <a:stretch>
            <a:fillRect/>
          </a:stretch>
        </p:blipFill>
        <p:spPr>
          <a:xfrm>
            <a:off x="7057189" y="5164555"/>
            <a:ext cx="1651000" cy="1231900"/>
          </a:xfrm>
          <a:prstGeom prst="rect">
            <a:avLst/>
          </a:prstGeom>
        </p:spPr>
      </p:pic>
      <p:pic>
        <p:nvPicPr>
          <p:cNvPr id="11" name="Picture 10">
            <a:extLst>
              <a:ext uri="{FF2B5EF4-FFF2-40B4-BE49-F238E27FC236}">
                <a16:creationId xmlns:a16="http://schemas.microsoft.com/office/drawing/2014/main" id="{B3E4CB3C-6720-560A-F609-678BFD18B2BF}"/>
              </a:ext>
            </a:extLst>
          </p:cNvPr>
          <p:cNvPicPr>
            <a:picLocks noChangeAspect="1"/>
          </p:cNvPicPr>
          <p:nvPr/>
        </p:nvPicPr>
        <p:blipFill>
          <a:blip r:embed="rId8"/>
          <a:stretch>
            <a:fillRect/>
          </a:stretch>
        </p:blipFill>
        <p:spPr>
          <a:xfrm>
            <a:off x="92742" y="4842961"/>
            <a:ext cx="3119690" cy="1559845"/>
          </a:xfrm>
          <a:prstGeom prst="rect">
            <a:avLst/>
          </a:prstGeom>
        </p:spPr>
      </p:pic>
    </p:spTree>
    <p:extLst>
      <p:ext uri="{BB962C8B-B14F-4D97-AF65-F5344CB8AC3E}">
        <p14:creationId xmlns:p14="http://schemas.microsoft.com/office/powerpoint/2010/main" val="1604586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10C87-276F-665C-A773-8899324672CF}"/>
              </a:ext>
            </a:extLst>
          </p:cNvPr>
          <p:cNvSpPr>
            <a:spLocks noGrp="1"/>
          </p:cNvSpPr>
          <p:nvPr>
            <p:ph type="title"/>
          </p:nvPr>
        </p:nvSpPr>
        <p:spPr/>
        <p:txBody>
          <a:bodyPr>
            <a:normAutofit/>
          </a:bodyPr>
          <a:lstStyle/>
          <a:p>
            <a:pPr algn="ctr"/>
            <a:r>
              <a:rPr lang="en-US" sz="2000" dirty="0"/>
              <a:t>Day Three, Cont. – Evening downtown.  We will visit the Colón </a:t>
            </a:r>
            <a:r>
              <a:rPr lang="en-US" sz="2000" dirty="0" err="1"/>
              <a:t>Sorbetería</a:t>
            </a:r>
            <a:r>
              <a:rPr lang="en-US" sz="2000" dirty="0"/>
              <a:t>, the famous Ice Cream Parlor which has been a fixture in Mérida for over 100 years</a:t>
            </a:r>
          </a:p>
        </p:txBody>
      </p:sp>
      <p:pic>
        <p:nvPicPr>
          <p:cNvPr id="4" name="Picture 3">
            <a:extLst>
              <a:ext uri="{FF2B5EF4-FFF2-40B4-BE49-F238E27FC236}">
                <a16:creationId xmlns:a16="http://schemas.microsoft.com/office/drawing/2014/main" id="{5B005C0B-4069-F5DE-B7A9-B45C0AD1A3CF}"/>
              </a:ext>
            </a:extLst>
          </p:cNvPr>
          <p:cNvPicPr>
            <a:picLocks noChangeAspect="1"/>
          </p:cNvPicPr>
          <p:nvPr/>
        </p:nvPicPr>
        <p:blipFill>
          <a:blip r:embed="rId2"/>
          <a:stretch>
            <a:fillRect/>
          </a:stretch>
        </p:blipFill>
        <p:spPr>
          <a:xfrm>
            <a:off x="7654351" y="1912353"/>
            <a:ext cx="4690156" cy="3092784"/>
          </a:xfrm>
          <a:prstGeom prst="rect">
            <a:avLst/>
          </a:prstGeom>
        </p:spPr>
      </p:pic>
      <p:pic>
        <p:nvPicPr>
          <p:cNvPr id="6" name="Picture 5">
            <a:extLst>
              <a:ext uri="{FF2B5EF4-FFF2-40B4-BE49-F238E27FC236}">
                <a16:creationId xmlns:a16="http://schemas.microsoft.com/office/drawing/2014/main" id="{1B7A0E94-2D0C-92C0-49F8-21C766F0E47A}"/>
              </a:ext>
            </a:extLst>
          </p:cNvPr>
          <p:cNvPicPr>
            <a:picLocks noChangeAspect="1"/>
          </p:cNvPicPr>
          <p:nvPr/>
        </p:nvPicPr>
        <p:blipFill>
          <a:blip r:embed="rId3"/>
          <a:stretch>
            <a:fillRect/>
          </a:stretch>
        </p:blipFill>
        <p:spPr>
          <a:xfrm>
            <a:off x="1640973" y="1722771"/>
            <a:ext cx="5551905" cy="4163929"/>
          </a:xfrm>
          <a:prstGeom prst="rect">
            <a:avLst/>
          </a:prstGeom>
        </p:spPr>
      </p:pic>
      <p:pic>
        <p:nvPicPr>
          <p:cNvPr id="8" name="Picture 7">
            <a:extLst>
              <a:ext uri="{FF2B5EF4-FFF2-40B4-BE49-F238E27FC236}">
                <a16:creationId xmlns:a16="http://schemas.microsoft.com/office/drawing/2014/main" id="{7A8EFCF5-F909-6F0F-49DB-C8E52BD2D6D6}"/>
              </a:ext>
            </a:extLst>
          </p:cNvPr>
          <p:cNvPicPr>
            <a:picLocks noChangeAspect="1"/>
          </p:cNvPicPr>
          <p:nvPr/>
        </p:nvPicPr>
        <p:blipFill>
          <a:blip r:embed="rId4"/>
          <a:stretch>
            <a:fillRect/>
          </a:stretch>
        </p:blipFill>
        <p:spPr>
          <a:xfrm>
            <a:off x="303200" y="4247147"/>
            <a:ext cx="3380929" cy="2245727"/>
          </a:xfrm>
          <a:prstGeom prst="rect">
            <a:avLst/>
          </a:prstGeom>
        </p:spPr>
      </p:pic>
    </p:spTree>
    <p:extLst>
      <p:ext uri="{BB962C8B-B14F-4D97-AF65-F5344CB8AC3E}">
        <p14:creationId xmlns:p14="http://schemas.microsoft.com/office/powerpoint/2010/main" val="2734297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7E4DF-7208-436D-C00A-10BB9F473723}"/>
              </a:ext>
            </a:extLst>
          </p:cNvPr>
          <p:cNvSpPr>
            <a:spLocks noGrp="1"/>
          </p:cNvSpPr>
          <p:nvPr>
            <p:ph type="title"/>
          </p:nvPr>
        </p:nvSpPr>
        <p:spPr/>
        <p:txBody>
          <a:bodyPr>
            <a:normAutofit/>
          </a:bodyPr>
          <a:lstStyle/>
          <a:p>
            <a:r>
              <a:rPr lang="en-US" sz="2000" dirty="0"/>
              <a:t>Day Four – Early morning snack before 8:30 departure for </a:t>
            </a:r>
            <a:r>
              <a:rPr lang="en-US" sz="2000" dirty="0" err="1"/>
              <a:t>Progreso</a:t>
            </a:r>
            <a:r>
              <a:rPr lang="en-US" sz="2000" dirty="0"/>
              <a:t>.  We will have a beachside brunch at Flamingos Restaurant on the </a:t>
            </a:r>
            <a:r>
              <a:rPr lang="en-US" sz="2000" dirty="0" err="1"/>
              <a:t>Progreso</a:t>
            </a:r>
            <a:r>
              <a:rPr lang="en-US" sz="2000" dirty="0"/>
              <a:t> </a:t>
            </a:r>
            <a:r>
              <a:rPr lang="en-US" sz="2000" dirty="0" err="1"/>
              <a:t>Malecón</a:t>
            </a:r>
            <a:r>
              <a:rPr lang="en-US" sz="2000" dirty="0"/>
              <a:t>.  We will enjoy the beachside city until noon.  We will head back for a visit to CELA, a high school in Mérida.  We will have an evening “</a:t>
            </a:r>
            <a:r>
              <a:rPr lang="en-US" sz="2000" dirty="0" err="1"/>
              <a:t>Turibus</a:t>
            </a:r>
            <a:r>
              <a:rPr lang="en-US" sz="2000" dirty="0"/>
              <a:t>” tour of the city.  Afterwards, we will have dinner at Los </a:t>
            </a:r>
            <a:r>
              <a:rPr lang="en-US" sz="2000" dirty="0" err="1"/>
              <a:t>Trompos</a:t>
            </a:r>
            <a:r>
              <a:rPr lang="en-US" sz="2000" dirty="0"/>
              <a:t>.  </a:t>
            </a:r>
          </a:p>
        </p:txBody>
      </p:sp>
      <p:pic>
        <p:nvPicPr>
          <p:cNvPr id="4" name="Picture 3">
            <a:extLst>
              <a:ext uri="{FF2B5EF4-FFF2-40B4-BE49-F238E27FC236}">
                <a16:creationId xmlns:a16="http://schemas.microsoft.com/office/drawing/2014/main" id="{3F6BD012-9FD5-15C4-F873-D88C09571541}"/>
              </a:ext>
            </a:extLst>
          </p:cNvPr>
          <p:cNvPicPr>
            <a:picLocks noChangeAspect="1"/>
          </p:cNvPicPr>
          <p:nvPr/>
        </p:nvPicPr>
        <p:blipFill>
          <a:blip r:embed="rId2"/>
          <a:stretch>
            <a:fillRect/>
          </a:stretch>
        </p:blipFill>
        <p:spPr>
          <a:xfrm>
            <a:off x="463884" y="1949450"/>
            <a:ext cx="2279316" cy="2279316"/>
          </a:xfrm>
          <a:prstGeom prst="rect">
            <a:avLst/>
          </a:prstGeom>
        </p:spPr>
      </p:pic>
      <p:pic>
        <p:nvPicPr>
          <p:cNvPr id="6" name="Picture 5">
            <a:extLst>
              <a:ext uri="{FF2B5EF4-FFF2-40B4-BE49-F238E27FC236}">
                <a16:creationId xmlns:a16="http://schemas.microsoft.com/office/drawing/2014/main" id="{7304A754-0668-721E-EF6B-BA7A2EF39542}"/>
              </a:ext>
            </a:extLst>
          </p:cNvPr>
          <p:cNvPicPr>
            <a:picLocks noChangeAspect="1"/>
          </p:cNvPicPr>
          <p:nvPr/>
        </p:nvPicPr>
        <p:blipFill>
          <a:blip r:embed="rId3"/>
          <a:stretch>
            <a:fillRect/>
          </a:stretch>
        </p:blipFill>
        <p:spPr>
          <a:xfrm>
            <a:off x="3766368" y="5337175"/>
            <a:ext cx="1739900" cy="1155700"/>
          </a:xfrm>
          <a:prstGeom prst="rect">
            <a:avLst/>
          </a:prstGeom>
        </p:spPr>
      </p:pic>
      <p:pic>
        <p:nvPicPr>
          <p:cNvPr id="8" name="Picture 7">
            <a:extLst>
              <a:ext uri="{FF2B5EF4-FFF2-40B4-BE49-F238E27FC236}">
                <a16:creationId xmlns:a16="http://schemas.microsoft.com/office/drawing/2014/main" id="{2A6D2DD7-5BBC-C838-CD88-064AB482C676}"/>
              </a:ext>
            </a:extLst>
          </p:cNvPr>
          <p:cNvPicPr>
            <a:picLocks noChangeAspect="1"/>
          </p:cNvPicPr>
          <p:nvPr/>
        </p:nvPicPr>
        <p:blipFill>
          <a:blip r:embed="rId4"/>
          <a:stretch>
            <a:fillRect/>
          </a:stretch>
        </p:blipFill>
        <p:spPr>
          <a:xfrm>
            <a:off x="517691" y="4096499"/>
            <a:ext cx="3176003" cy="2388157"/>
          </a:xfrm>
          <a:prstGeom prst="rect">
            <a:avLst/>
          </a:prstGeom>
        </p:spPr>
      </p:pic>
      <p:pic>
        <p:nvPicPr>
          <p:cNvPr id="10" name="Picture 9">
            <a:extLst>
              <a:ext uri="{FF2B5EF4-FFF2-40B4-BE49-F238E27FC236}">
                <a16:creationId xmlns:a16="http://schemas.microsoft.com/office/drawing/2014/main" id="{208793D4-CAE4-A108-DE36-644CC9E8A672}"/>
              </a:ext>
            </a:extLst>
          </p:cNvPr>
          <p:cNvPicPr>
            <a:picLocks noChangeAspect="1"/>
          </p:cNvPicPr>
          <p:nvPr/>
        </p:nvPicPr>
        <p:blipFill>
          <a:blip r:embed="rId5"/>
          <a:stretch>
            <a:fillRect/>
          </a:stretch>
        </p:blipFill>
        <p:spPr>
          <a:xfrm>
            <a:off x="3207083" y="1887203"/>
            <a:ext cx="4887567" cy="2973555"/>
          </a:xfrm>
          <a:prstGeom prst="rect">
            <a:avLst/>
          </a:prstGeom>
        </p:spPr>
      </p:pic>
      <p:pic>
        <p:nvPicPr>
          <p:cNvPr id="12" name="Picture 11">
            <a:extLst>
              <a:ext uri="{FF2B5EF4-FFF2-40B4-BE49-F238E27FC236}">
                <a16:creationId xmlns:a16="http://schemas.microsoft.com/office/drawing/2014/main" id="{2B8D0BF4-A422-5460-7B95-E3EE91F556CF}"/>
              </a:ext>
            </a:extLst>
          </p:cNvPr>
          <p:cNvPicPr>
            <a:picLocks noChangeAspect="1"/>
          </p:cNvPicPr>
          <p:nvPr/>
        </p:nvPicPr>
        <p:blipFill>
          <a:blip r:embed="rId6"/>
          <a:stretch>
            <a:fillRect/>
          </a:stretch>
        </p:blipFill>
        <p:spPr>
          <a:xfrm>
            <a:off x="7396597" y="4068427"/>
            <a:ext cx="3270066" cy="2102185"/>
          </a:xfrm>
          <a:prstGeom prst="rect">
            <a:avLst/>
          </a:prstGeom>
        </p:spPr>
      </p:pic>
      <p:pic>
        <p:nvPicPr>
          <p:cNvPr id="14" name="Picture 13">
            <a:extLst>
              <a:ext uri="{FF2B5EF4-FFF2-40B4-BE49-F238E27FC236}">
                <a16:creationId xmlns:a16="http://schemas.microsoft.com/office/drawing/2014/main" id="{A8D82823-B79B-4026-400B-EF71C230DAF7}"/>
              </a:ext>
            </a:extLst>
          </p:cNvPr>
          <p:cNvPicPr>
            <a:picLocks noChangeAspect="1"/>
          </p:cNvPicPr>
          <p:nvPr/>
        </p:nvPicPr>
        <p:blipFill>
          <a:blip r:embed="rId7"/>
          <a:stretch>
            <a:fillRect/>
          </a:stretch>
        </p:blipFill>
        <p:spPr>
          <a:xfrm>
            <a:off x="8201947" y="1949450"/>
            <a:ext cx="3486063" cy="1479550"/>
          </a:xfrm>
          <a:prstGeom prst="rect">
            <a:avLst/>
          </a:prstGeom>
        </p:spPr>
      </p:pic>
    </p:spTree>
    <p:extLst>
      <p:ext uri="{BB962C8B-B14F-4D97-AF65-F5344CB8AC3E}">
        <p14:creationId xmlns:p14="http://schemas.microsoft.com/office/powerpoint/2010/main" val="4282198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9FF68-83F0-074A-A852-EFFB159C2E17}"/>
              </a:ext>
            </a:extLst>
          </p:cNvPr>
          <p:cNvSpPr>
            <a:spLocks noGrp="1"/>
          </p:cNvSpPr>
          <p:nvPr>
            <p:ph type="title"/>
          </p:nvPr>
        </p:nvSpPr>
        <p:spPr/>
        <p:txBody>
          <a:bodyPr>
            <a:normAutofit/>
          </a:bodyPr>
          <a:lstStyle/>
          <a:p>
            <a:r>
              <a:rPr lang="en-US" sz="3200" dirty="0"/>
              <a:t>Day 5 – Depart Mérida’s Int’l Airport, morning flight to Benito Juarez Int’l Airport in Mexico City, afternoon arrival.</a:t>
            </a:r>
          </a:p>
        </p:txBody>
      </p:sp>
      <p:pic>
        <p:nvPicPr>
          <p:cNvPr id="6" name="Picture 5">
            <a:extLst>
              <a:ext uri="{FF2B5EF4-FFF2-40B4-BE49-F238E27FC236}">
                <a16:creationId xmlns:a16="http://schemas.microsoft.com/office/drawing/2014/main" id="{6BDEE949-B0F8-7B64-8412-81B37C721F7B}"/>
              </a:ext>
            </a:extLst>
          </p:cNvPr>
          <p:cNvPicPr>
            <a:picLocks noChangeAspect="1"/>
          </p:cNvPicPr>
          <p:nvPr/>
        </p:nvPicPr>
        <p:blipFill>
          <a:blip r:embed="rId2"/>
          <a:stretch>
            <a:fillRect/>
          </a:stretch>
        </p:blipFill>
        <p:spPr>
          <a:xfrm>
            <a:off x="2526632" y="1580304"/>
            <a:ext cx="6950764" cy="4912571"/>
          </a:xfrm>
          <a:prstGeom prst="rect">
            <a:avLst/>
          </a:prstGeom>
        </p:spPr>
      </p:pic>
    </p:spTree>
    <p:extLst>
      <p:ext uri="{BB962C8B-B14F-4D97-AF65-F5344CB8AC3E}">
        <p14:creationId xmlns:p14="http://schemas.microsoft.com/office/powerpoint/2010/main" val="9022928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TotalTime>
  <Words>765</Words>
  <Application>Microsoft Macintosh PowerPoint</Application>
  <PresentationFormat>Widescreen</PresentationFormat>
  <Paragraphs>19</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Arial Rounded MT Bold</vt:lpstr>
      <vt:lpstr>Calibri</vt:lpstr>
      <vt:lpstr>Calibri Light</vt:lpstr>
      <vt:lpstr>Office Theme</vt:lpstr>
      <vt:lpstr>México – June 2023 </vt:lpstr>
      <vt:lpstr>Day One (Saturday?) – Early arrival at Indianapolis Int’l Airport for a flight to the Manuel Crescencio Rejón Int’l Airport in Mérida, Yucatán.</vt:lpstr>
      <vt:lpstr>Day One, cont. - Arrive late afternoon at the historic Gran Hotel in the Céntro Histórico of Mérida, one block from the Zócalo.  Dinner will be at Los Trompos, near the hotel.  The evening will be spent in and around the Zócalo.</vt:lpstr>
      <vt:lpstr>Day 2 – Early breakfast at Pop Cafetería or Café Cubano, depart for Chichén Itza.  On the way, we will stop at OXXO for snacks to hold us over for a late lunch at “Kinich” in Izamal, the “YellowCity”.</vt:lpstr>
      <vt:lpstr>Day Three – Breakfast at Los Trompos or Pop Cafetería.  We will spend the day in the Céntro Histórico at the Cathedral of San Idelfonso, La Casa Montejo, and el Mercado Lucas de Galvez.  Lunch can be purchased at the mercado.  That evening, we will spend the evening downtown for dinner.</vt:lpstr>
      <vt:lpstr>Day Three, Cont.  - Dinner at La Chaya Maya Casona</vt:lpstr>
      <vt:lpstr>Day Three, Cont. – Evening downtown.  We will visit the Colón Sorbetería, the famous Ice Cream Parlor which has been a fixture in Mérida for over 100 years</vt:lpstr>
      <vt:lpstr>Day Four – Early morning snack before 8:30 departure for Progreso.  We will have a beachside brunch at Flamingos Restaurant on the Progreso Malecón.  We will enjoy the beachside city until noon.  We will head back for a visit to CELA, a high school in Mérida.  We will have an evening “Turibus” tour of the city.  Afterwards, we will have dinner at Los Trompos.  </vt:lpstr>
      <vt:lpstr>Day 5 – Depart Mérida’s Int’l Airport, morning flight to Benito Juarez Int’l Airport in Mexico City, afternoon arrival.</vt:lpstr>
      <vt:lpstr> Day 5, Cont. - Afternoon, check into Hotel Marlowe in the heart of the Centro Histórico in Mexico City.</vt:lpstr>
      <vt:lpstr>Hotel Marlowe</vt:lpstr>
      <vt:lpstr>Day 5, Cont. -  After Lunch (location undetermined) , we will walk to the  Mercado San Juan for shopping.</vt:lpstr>
      <vt:lpstr>Day 5, Cont. - Dinner at world-famous Sanborns in the historic “Casa de los Azulejos”.  After dark visit to the Latin American Tower observation deck, followed by stroll on Avenida Juarez.</vt:lpstr>
      <vt:lpstr>Day 6 - Centro Histórico.  Breakfast at Sanborn’s Cafe.  Walk to la Plaza de la Constitución or el Zócalo (original center of the Aztec capital Tenochtitlán).  We will visit the National Cathedral and the National Palace (capitol building) to view the famous Diego Rivera murals.  After the Zócalo, we will walk up Francisco Madero Avenue, a busy pedestrian street.  Lunch is on your own at a number of “mom and pop” eateries.  We will meet at the Alameda for a 2:00 PM visit to the Diego Rivera Museo Mural, and El Palacio de Bellas Artes.</vt:lpstr>
      <vt:lpstr>Day 6, Cont. – Museo Mural Diego Rivera to view THE most famous of his mural   “Dream of a Sunday Afternoon in Alameda Park”</vt:lpstr>
      <vt:lpstr>Day 7 - we will walk down the street one block to la Pastelería Ideal, a famous bakery.  We will have a “pan dulce” breakfast, a very typical breakfast in México.  From there, we will go by ground transportation or the subway to Chapultepec Castle, the National History Museum.  There, you will see more examples of the Mexican Muralist movement from 1930 – 1960.  The murals of Siqueiros and Orozco adorn the walls of the museum.   </vt:lpstr>
      <vt:lpstr>Day 7, cont. - We will spend the afternoon at the National Anthropology Museum.   We will also see the Paseo de la Reforma  as we return to the hotel.</vt:lpstr>
      <vt:lpstr>Day 7, cont. -  We will have dinner at the famous Café Tacuba  in el Centro Historico.  </vt:lpstr>
      <vt:lpstr>Day 8 – Via ground transportation, visit the south part of the city . . . University City and the Olympic Village.  We will visit the stylish, colonial suburb of Coyoacán, home of Diego Rivera and Frida Kahlo.  We will most likely be there on Saturday for the “Bazar Sábado”, a very special weekly event.  Day 9 – Return to Indianapolis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México 2023 – Spring Break</dc:title>
  <dc:creator>Microsoft Office User</dc:creator>
  <cp:lastModifiedBy>Microsoft Office User</cp:lastModifiedBy>
  <cp:revision>19</cp:revision>
  <dcterms:created xsi:type="dcterms:W3CDTF">2022-06-15T13:36:28Z</dcterms:created>
  <dcterms:modified xsi:type="dcterms:W3CDTF">2022-09-20T00:35:23Z</dcterms:modified>
</cp:coreProperties>
</file>