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11" Type="http://schemas.openxmlformats.org/officeDocument/2006/relationships/slide" Target="slides/slide6.xml"/><Relationship Id="rId22" Type="http://schemas.openxmlformats.org/officeDocument/2006/relationships/slide" Target="slides/slide17.xml"/><Relationship Id="rId10" Type="http://schemas.openxmlformats.org/officeDocument/2006/relationships/slide" Target="slides/slide5.xml"/><Relationship Id="rId21" Type="http://schemas.openxmlformats.org/officeDocument/2006/relationships/slide" Target="slides/slide16.xml"/><Relationship Id="rId13" Type="http://schemas.openxmlformats.org/officeDocument/2006/relationships/slide" Target="slides/slide8.xml"/><Relationship Id="rId24" Type="http://schemas.openxmlformats.org/officeDocument/2006/relationships/slide" Target="slides/slide19.xml"/><Relationship Id="rId12" Type="http://schemas.openxmlformats.org/officeDocument/2006/relationships/slide" Target="slides/slide7.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5" Type="http://schemas.openxmlformats.org/officeDocument/2006/relationships/notesMaster" Target="notesMasters/notesMaster1.xml"/><Relationship Id="rId19" Type="http://schemas.openxmlformats.org/officeDocument/2006/relationships/slide" Target="slides/slide14.xml"/><Relationship Id="rId6" Type="http://schemas.openxmlformats.org/officeDocument/2006/relationships/slide" Target="slides/slide1.xml"/><Relationship Id="rId18" Type="http://schemas.openxmlformats.org/officeDocument/2006/relationships/slide" Target="slides/slide13.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4" name="Shape 104"/>
        <p:cNvGrpSpPr/>
        <p:nvPr/>
      </p:nvGrpSpPr>
      <p:grpSpPr>
        <a:xfrm>
          <a:off x="0" y="0"/>
          <a:ext cx="0" cy="0"/>
          <a:chOff x="0" y="0"/>
          <a:chExt cx="0" cy="0"/>
        </a:xfrm>
      </p:grpSpPr>
      <p:sp>
        <p:nvSpPr>
          <p:cNvPr id="105" name="Google Shape;105;g152fe3577c8_0_10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6" name="Google Shape;106;g152fe3577c8_0_10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0" name="Shape 110"/>
        <p:cNvGrpSpPr/>
        <p:nvPr/>
      </p:nvGrpSpPr>
      <p:grpSpPr>
        <a:xfrm>
          <a:off x="0" y="0"/>
          <a:ext cx="0" cy="0"/>
          <a:chOff x="0" y="0"/>
          <a:chExt cx="0" cy="0"/>
        </a:xfrm>
      </p:grpSpPr>
      <p:sp>
        <p:nvSpPr>
          <p:cNvPr id="111" name="Google Shape;111;g152fe3577c8_0_11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2" name="Google Shape;112;g152fe3577c8_0_11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6" name="Shape 116"/>
        <p:cNvGrpSpPr/>
        <p:nvPr/>
      </p:nvGrpSpPr>
      <p:grpSpPr>
        <a:xfrm>
          <a:off x="0" y="0"/>
          <a:ext cx="0" cy="0"/>
          <a:chOff x="0" y="0"/>
          <a:chExt cx="0" cy="0"/>
        </a:xfrm>
      </p:grpSpPr>
      <p:sp>
        <p:nvSpPr>
          <p:cNvPr id="117" name="Google Shape;117;g152fe3577c8_0_1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8" name="Google Shape;118;g152fe3577c8_0_1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2" name="Shape 122"/>
        <p:cNvGrpSpPr/>
        <p:nvPr/>
      </p:nvGrpSpPr>
      <p:grpSpPr>
        <a:xfrm>
          <a:off x="0" y="0"/>
          <a:ext cx="0" cy="0"/>
          <a:chOff x="0" y="0"/>
          <a:chExt cx="0" cy="0"/>
        </a:xfrm>
      </p:grpSpPr>
      <p:sp>
        <p:nvSpPr>
          <p:cNvPr id="123" name="Google Shape;123;g152fe3577c8_0_4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4" name="Google Shape;124;g152fe3577c8_0_4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8" name="Shape 128"/>
        <p:cNvGrpSpPr/>
        <p:nvPr/>
      </p:nvGrpSpPr>
      <p:grpSpPr>
        <a:xfrm>
          <a:off x="0" y="0"/>
          <a:ext cx="0" cy="0"/>
          <a:chOff x="0" y="0"/>
          <a:chExt cx="0" cy="0"/>
        </a:xfrm>
      </p:grpSpPr>
      <p:sp>
        <p:nvSpPr>
          <p:cNvPr id="129" name="Google Shape;129;g152fe3577c8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0" name="Google Shape;130;g152fe3577c8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4" name="Shape 134"/>
        <p:cNvGrpSpPr/>
        <p:nvPr/>
      </p:nvGrpSpPr>
      <p:grpSpPr>
        <a:xfrm>
          <a:off x="0" y="0"/>
          <a:ext cx="0" cy="0"/>
          <a:chOff x="0" y="0"/>
          <a:chExt cx="0" cy="0"/>
        </a:xfrm>
      </p:grpSpPr>
      <p:sp>
        <p:nvSpPr>
          <p:cNvPr id="135" name="Google Shape;135;g152fe3577c8_0_5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6" name="Google Shape;136;g152fe3577c8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0" name="Shape 140"/>
        <p:cNvGrpSpPr/>
        <p:nvPr/>
      </p:nvGrpSpPr>
      <p:grpSpPr>
        <a:xfrm>
          <a:off x="0" y="0"/>
          <a:ext cx="0" cy="0"/>
          <a:chOff x="0" y="0"/>
          <a:chExt cx="0" cy="0"/>
        </a:xfrm>
      </p:grpSpPr>
      <p:sp>
        <p:nvSpPr>
          <p:cNvPr id="141" name="Google Shape;141;g152fe3577c8_0_6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2" name="Google Shape;142;g152fe3577c8_0_6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6" name="Shape 146"/>
        <p:cNvGrpSpPr/>
        <p:nvPr/>
      </p:nvGrpSpPr>
      <p:grpSpPr>
        <a:xfrm>
          <a:off x="0" y="0"/>
          <a:ext cx="0" cy="0"/>
          <a:chOff x="0" y="0"/>
          <a:chExt cx="0" cy="0"/>
        </a:xfrm>
      </p:grpSpPr>
      <p:sp>
        <p:nvSpPr>
          <p:cNvPr id="147" name="Google Shape;147;g152fe3577c8_0_6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8" name="Google Shape;148;g152fe3577c8_0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52fe3577c8_0_7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52fe3577c8_0_7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8" name="Shape 158"/>
        <p:cNvGrpSpPr/>
        <p:nvPr/>
      </p:nvGrpSpPr>
      <p:grpSpPr>
        <a:xfrm>
          <a:off x="0" y="0"/>
          <a:ext cx="0" cy="0"/>
          <a:chOff x="0" y="0"/>
          <a:chExt cx="0" cy="0"/>
        </a:xfrm>
      </p:grpSpPr>
      <p:sp>
        <p:nvSpPr>
          <p:cNvPr id="159" name="Google Shape;159;g152fe3577c8_0_8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0" name="Google Shape;160;g152fe3577c8_0_8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6" name="Shape 56"/>
        <p:cNvGrpSpPr/>
        <p:nvPr/>
      </p:nvGrpSpPr>
      <p:grpSpPr>
        <a:xfrm>
          <a:off x="0" y="0"/>
          <a:ext cx="0" cy="0"/>
          <a:chOff x="0" y="0"/>
          <a:chExt cx="0" cy="0"/>
        </a:xfrm>
      </p:grpSpPr>
      <p:sp>
        <p:nvSpPr>
          <p:cNvPr id="57" name="Google Shape;57;g152fe3577c8_0_9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8" name="Google Shape;58;g152fe3577c8_0_9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2" name="Shape 62"/>
        <p:cNvGrpSpPr/>
        <p:nvPr/>
      </p:nvGrpSpPr>
      <p:grpSpPr>
        <a:xfrm>
          <a:off x="0" y="0"/>
          <a:ext cx="0" cy="0"/>
          <a:chOff x="0" y="0"/>
          <a:chExt cx="0" cy="0"/>
        </a:xfrm>
      </p:grpSpPr>
      <p:sp>
        <p:nvSpPr>
          <p:cNvPr id="63" name="Google Shape;63;g152fe3577c8_0_7: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4" name="Google Shape;64;g152fe3577c8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152fe3577c8_0_1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152fe3577c8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4" name="Shape 74"/>
        <p:cNvGrpSpPr/>
        <p:nvPr/>
      </p:nvGrpSpPr>
      <p:grpSpPr>
        <a:xfrm>
          <a:off x="0" y="0"/>
          <a:ext cx="0" cy="0"/>
          <a:chOff x="0" y="0"/>
          <a:chExt cx="0" cy="0"/>
        </a:xfrm>
      </p:grpSpPr>
      <p:sp>
        <p:nvSpPr>
          <p:cNvPr id="75" name="Google Shape;75;g152fe3577c8_0_1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6" name="Google Shape;76;g152fe3577c8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0" name="Shape 80"/>
        <p:cNvGrpSpPr/>
        <p:nvPr/>
      </p:nvGrpSpPr>
      <p:grpSpPr>
        <a:xfrm>
          <a:off x="0" y="0"/>
          <a:ext cx="0" cy="0"/>
          <a:chOff x="0" y="0"/>
          <a:chExt cx="0" cy="0"/>
        </a:xfrm>
      </p:grpSpPr>
      <p:sp>
        <p:nvSpPr>
          <p:cNvPr id="81" name="Google Shape;81;g152fe3577c8_0_2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2" name="Google Shape;82;g152fe3577c8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6" name="Shape 86"/>
        <p:cNvGrpSpPr/>
        <p:nvPr/>
      </p:nvGrpSpPr>
      <p:grpSpPr>
        <a:xfrm>
          <a:off x="0" y="0"/>
          <a:ext cx="0" cy="0"/>
          <a:chOff x="0" y="0"/>
          <a:chExt cx="0" cy="0"/>
        </a:xfrm>
      </p:grpSpPr>
      <p:sp>
        <p:nvSpPr>
          <p:cNvPr id="87" name="Google Shape;87;g152fe3577c8_0_9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8" name="Google Shape;88;g152fe3577c8_0_9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2" name="Shape 92"/>
        <p:cNvGrpSpPr/>
        <p:nvPr/>
      </p:nvGrpSpPr>
      <p:grpSpPr>
        <a:xfrm>
          <a:off x="0" y="0"/>
          <a:ext cx="0" cy="0"/>
          <a:chOff x="0" y="0"/>
          <a:chExt cx="0" cy="0"/>
        </a:xfrm>
      </p:grpSpPr>
      <p:sp>
        <p:nvSpPr>
          <p:cNvPr id="93" name="Google Shape;93;g152fe3577c8_0_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152fe3577c8_0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8" name="Shape 98"/>
        <p:cNvGrpSpPr/>
        <p:nvPr/>
      </p:nvGrpSpPr>
      <p:grpSpPr>
        <a:xfrm>
          <a:off x="0" y="0"/>
          <a:ext cx="0" cy="0"/>
          <a:chOff x="0" y="0"/>
          <a:chExt cx="0" cy="0"/>
        </a:xfrm>
      </p:grpSpPr>
      <p:sp>
        <p:nvSpPr>
          <p:cNvPr id="99" name="Google Shape;99;g152fe3577c8_0_4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0" name="Google Shape;100;g152fe3577c8_0_4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1C4587"/>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0.xml"/><Relationship Id="rId3" Type="http://schemas.openxmlformats.org/officeDocument/2006/relationships/hyperlink" Target="https://www.mindtools.com/pages/article/newCDV_54.ht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3.xml"/><Relationship Id="rId3" Type="http://schemas.openxmlformats.org/officeDocument/2006/relationships/hyperlink" Target="https://books.google.co.uk/books?hl=en&amp;lr=&amp;id=QDwqACGdf0IC&amp;oi=fnd&amp;pg=PA57&amp;dq=your+brain+forms+new+connections+dweck&amp;ots=9rlo1qljSg&amp;sig=-og0qwyBj3L78TpkS8cCdhfpS9o#v=onepage&amp;q&amp;f=false"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4.xml"/><Relationship Id="rId3" Type="http://schemas.openxmlformats.org/officeDocument/2006/relationships/hyperlink" Target="https://www.mindtools.com/pages/article/newTCS_06.htm" TargetMode="External"/><Relationship Id="rId4" Type="http://schemas.openxmlformats.org/officeDocument/2006/relationships/hyperlink" Target="https://www.mindtools.com/pages/article/newTCS_95.htm" TargetMode="External"/><Relationship Id="rId5" Type="http://schemas.openxmlformats.org/officeDocument/2006/relationships/hyperlink" Target="https://www.mindtools.com/pages/article/newTCS_06.htm"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 Id="rId3" Type="http://schemas.openxmlformats.org/officeDocument/2006/relationships/hyperlink" Target="https://www.mindtools.com/pages/article/newCDV_90.htm" TargetMode="Externa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8.xml"/><Relationship Id="rId3" Type="http://schemas.openxmlformats.org/officeDocument/2006/relationships/hyperlink" Target="https://www.mindtools.com/pages/article/giving-praise.htm" TargetMode="External"/><Relationship Id="rId4" Type="http://schemas.openxmlformats.org/officeDocument/2006/relationships/hyperlink" Target="https://www.edweek.org/education/opinion-authentic-feedback-what-it-is-and-isnt/2016/08" TargetMode="External"/><Relationship Id="rId5" Type="http://schemas.openxmlformats.org/officeDocument/2006/relationships/hyperlink" Target="https://www.edutopia.org/blog/tips-providing-students-meaningful-feedback-marianne-stenger"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 Id="rId3" Type="http://schemas.openxmlformats.org/officeDocument/2006/relationships/hyperlink" Target="https://www.mindtools.com/pages/article/newHTE_74.htm"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hyperlink" Target="https://www.mindtools.com/pages/article/smart-goals.htm"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6.xml"/><Relationship Id="rId3" Type="http://schemas.openxmlformats.org/officeDocument/2006/relationships/hyperlink" Target="https://www.mindtools.com/pages/article/overcoming-impostor-syndrome.htm" TargetMode="External"/><Relationship Id="rId4" Type="http://schemas.openxmlformats.org/officeDocument/2006/relationships/hyperlink" Target="https://www.mindtools.com/pages/article/highly-effective-team-member.htm"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9.xml"/><Relationship Id="rId3" Type="http://schemas.openxmlformats.org/officeDocument/2006/relationships/hyperlink" Target="https://www.mindtools.com/pages/article/newCDV_90.htm"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txBox="1"/>
          <p:nvPr>
            <p:ph type="ctrTitle"/>
          </p:nvPr>
        </p:nvSpPr>
        <p:spPr>
          <a:xfrm>
            <a:off x="4042500" y="878100"/>
            <a:ext cx="4644000" cy="3387300"/>
          </a:xfrm>
          <a:prstGeom prst="rect">
            <a:avLst/>
          </a:prstGeom>
          <a:solidFill>
            <a:schemeClr val="lt1"/>
          </a:solidFill>
          <a:ln cap="flat" cmpd="sng" w="38100">
            <a:solidFill>
              <a:srgbClr val="000000"/>
            </a:solidFill>
            <a:prstDash val="solid"/>
            <a:round/>
            <a:headEnd len="sm" w="sm" type="none"/>
            <a:tailEnd len="sm" w="sm" type="none"/>
          </a:ln>
        </p:spPr>
        <p:txBody>
          <a:bodyPr anchorCtr="0" anchor="ctr" bIns="91425" lIns="91425" spcFirstLastPara="1" rIns="91425" wrap="square" tIns="91425">
            <a:normAutofit/>
          </a:bodyPr>
          <a:lstStyle/>
          <a:p>
            <a:pPr indent="0" lvl="0" marL="0" rtl="0" algn="ctr">
              <a:spcBef>
                <a:spcPts val="0"/>
              </a:spcBef>
              <a:spcAft>
                <a:spcPts val="0"/>
              </a:spcAft>
              <a:buNone/>
            </a:pPr>
            <a:r>
              <a:rPr lang="en"/>
              <a:t>“Into the Blue”</a:t>
            </a:r>
            <a:endParaRPr/>
          </a:p>
          <a:p>
            <a:pPr indent="0" lvl="0" marL="0" rtl="0" algn="ctr">
              <a:spcBef>
                <a:spcPts val="0"/>
              </a:spcBef>
              <a:spcAft>
                <a:spcPts val="0"/>
              </a:spcAft>
              <a:buNone/>
            </a:pPr>
            <a:r>
              <a:rPr lang="en"/>
              <a:t>Podcast Notes</a:t>
            </a:r>
            <a:endParaRPr/>
          </a:p>
        </p:txBody>
      </p:sp>
      <p:pic>
        <p:nvPicPr>
          <p:cNvPr id="55" name="Google Shape;55;p13"/>
          <p:cNvPicPr preferRelativeResize="0"/>
          <p:nvPr/>
        </p:nvPicPr>
        <p:blipFill>
          <a:blip r:embed="rId3">
            <a:alphaModFix/>
          </a:blip>
          <a:stretch>
            <a:fillRect/>
          </a:stretch>
        </p:blipFill>
        <p:spPr>
          <a:xfrm>
            <a:off x="621475" y="1040937"/>
            <a:ext cx="3070602" cy="3061627"/>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7" name="Shape 107"/>
        <p:cNvGrpSpPr/>
        <p:nvPr/>
      </p:nvGrpSpPr>
      <p:grpSpPr>
        <a:xfrm>
          <a:off x="0" y="0"/>
          <a:ext cx="0" cy="0"/>
          <a:chOff x="0" y="0"/>
          <a:chExt cx="0" cy="0"/>
        </a:xfrm>
      </p:grpSpPr>
      <p:sp>
        <p:nvSpPr>
          <p:cNvPr id="108" name="Google Shape;108;p22"/>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SzPts val="990"/>
              <a:buNone/>
            </a:pPr>
            <a:r>
              <a:rPr b="1" lang="en" sz="3255">
                <a:solidFill>
                  <a:schemeClr val="lt1"/>
                </a:solidFill>
              </a:rPr>
              <a:t>The Growth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109" name="Google Shape;109;p22"/>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Autofit/>
          </a:bodyPr>
          <a:lstStyle/>
          <a:p>
            <a:pPr indent="0" lvl="0" marL="0" rtl="0" algn="l">
              <a:lnSpc>
                <a:spcPct val="122000"/>
              </a:lnSpc>
              <a:spcBef>
                <a:spcPts val="0"/>
              </a:spcBef>
              <a:spcAft>
                <a:spcPts val="0"/>
              </a:spcAft>
              <a:buClr>
                <a:schemeClr val="dk1"/>
              </a:buClr>
              <a:buSzPts val="1100"/>
              <a:buFont typeface="Arial"/>
              <a:buNone/>
            </a:pPr>
            <a:r>
              <a:rPr lang="en" sz="2400">
                <a:solidFill>
                  <a:srgbClr val="333333"/>
                </a:solidFill>
                <a:highlight>
                  <a:schemeClr val="lt1"/>
                </a:highlight>
              </a:rPr>
              <a:t>You use </a:t>
            </a:r>
            <a:r>
              <a:rPr b="1" lang="en" sz="2400" u="sng">
                <a:solidFill>
                  <a:srgbClr val="0861A2"/>
                </a:solidFill>
                <a:highlight>
                  <a:schemeClr val="lt1"/>
                </a:highlight>
                <a:hlinkClick r:id="rId3">
                  <a:extLst>
                    <a:ext uri="{A12FA001-AC4F-418D-AE19-62706E023703}">
                      <ahyp:hlinkClr val="tx"/>
                    </a:ext>
                  </a:extLst>
                </a:hlinkClick>
              </a:rPr>
              <a:t>feedback</a:t>
            </a:r>
            <a:r>
              <a:rPr lang="en" sz="2400">
                <a:solidFill>
                  <a:srgbClr val="333333"/>
                </a:solidFill>
                <a:highlight>
                  <a:schemeClr val="lt1"/>
                </a:highlight>
              </a:rPr>
              <a:t>  and mistakes as opportunities to improve, while enjoying the process of learning and becoming more productive. This is what Dweck calls "</a:t>
            </a:r>
            <a:r>
              <a:rPr i="1" lang="en" sz="2400">
                <a:solidFill>
                  <a:srgbClr val="333333"/>
                </a:solidFill>
                <a:highlight>
                  <a:schemeClr val="lt1"/>
                </a:highlight>
              </a:rPr>
              <a:t>purposeful engagement.</a:t>
            </a:r>
            <a:r>
              <a:rPr lang="en" sz="2400">
                <a:solidFill>
                  <a:srgbClr val="333333"/>
                </a:solidFill>
                <a:highlight>
                  <a:schemeClr val="lt1"/>
                </a:highlight>
              </a:rPr>
              <a:t>"</a:t>
            </a:r>
            <a:endParaRPr sz="2400">
              <a:solidFill>
                <a:srgbClr val="333333"/>
              </a:solidFill>
              <a:highlight>
                <a:schemeClr val="lt1"/>
              </a:highlight>
            </a:endParaRPr>
          </a:p>
          <a:p>
            <a:pPr indent="0" lvl="0" marL="0" rtl="0" algn="l">
              <a:lnSpc>
                <a:spcPct val="122000"/>
              </a:lnSpc>
              <a:spcBef>
                <a:spcPts val="1500"/>
              </a:spcBef>
              <a:spcAft>
                <a:spcPts val="0"/>
              </a:spcAft>
              <a:buClr>
                <a:schemeClr val="dk1"/>
              </a:buClr>
              <a:buSzPts val="1100"/>
              <a:buFont typeface="Arial"/>
              <a:buNone/>
            </a:pPr>
            <a:r>
              <a:rPr lang="en" sz="2400">
                <a:solidFill>
                  <a:srgbClr val="333333"/>
                </a:solidFill>
                <a:highlight>
                  <a:schemeClr val="lt1"/>
                </a:highlight>
              </a:rPr>
              <a:t>You also believe that you can overcome obstacles. You choose to learn from the experience, work harder and try again until you reach your goals.</a:t>
            </a:r>
            <a:endParaRPr sz="2400">
              <a:solidFill>
                <a:srgbClr val="333333"/>
              </a:solidFill>
              <a:highlight>
                <a:schemeClr val="lt1"/>
              </a:highlight>
            </a:endParaRPr>
          </a:p>
          <a:p>
            <a:pPr indent="0" lvl="0" marL="0" rtl="0" algn="l">
              <a:spcBef>
                <a:spcPts val="150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1200"/>
              </a:spcAft>
              <a:buNone/>
            </a:pPr>
            <a:r>
              <a:t/>
            </a:r>
            <a:endParaRPr sz="2400">
              <a:solidFill>
                <a:srgbClr val="333333"/>
              </a:solidFill>
              <a:highlight>
                <a:schemeClr val="lt1"/>
              </a:highlight>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3" name="Shape 113"/>
        <p:cNvGrpSpPr/>
        <p:nvPr/>
      </p:nvGrpSpPr>
      <p:grpSpPr>
        <a:xfrm>
          <a:off x="0" y="0"/>
          <a:ext cx="0" cy="0"/>
          <a:chOff x="0" y="0"/>
          <a:chExt cx="0" cy="0"/>
        </a:xfrm>
      </p:grpSpPr>
      <p:sp>
        <p:nvSpPr>
          <p:cNvPr id="114" name="Google Shape;114;p23"/>
          <p:cNvSpPr txBox="1"/>
          <p:nvPr>
            <p:ph type="title"/>
          </p:nvPr>
        </p:nvSpPr>
        <p:spPr>
          <a:xfrm>
            <a:off x="311700" y="2752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SzPts val="990"/>
              <a:buNone/>
            </a:pPr>
            <a:r>
              <a:rPr b="1" lang="en" sz="3255">
                <a:solidFill>
                  <a:schemeClr val="lt1"/>
                </a:solidFill>
              </a:rPr>
              <a:t>The Growth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115" name="Google Shape;115;p23"/>
          <p:cNvSpPr txBox="1"/>
          <p:nvPr>
            <p:ph idx="1" type="body"/>
          </p:nvPr>
        </p:nvSpPr>
        <p:spPr>
          <a:xfrm>
            <a:off x="311700" y="898525"/>
            <a:ext cx="8520600" cy="3670500"/>
          </a:xfrm>
          <a:prstGeom prst="rect">
            <a:avLst/>
          </a:prstGeom>
          <a:solidFill>
            <a:schemeClr val="lt1"/>
          </a:solidFill>
        </p:spPr>
        <p:txBody>
          <a:bodyPr anchorCtr="0" anchor="t" bIns="91425" lIns="91425" spcFirstLastPara="1" rIns="91425" wrap="square" tIns="91425">
            <a:noAutofit/>
          </a:bodyPr>
          <a:lstStyle/>
          <a:p>
            <a:pPr indent="0" lvl="0" marL="0" rtl="0" algn="l">
              <a:lnSpc>
                <a:spcPct val="122000"/>
              </a:lnSpc>
              <a:spcBef>
                <a:spcPts val="0"/>
              </a:spcBef>
              <a:spcAft>
                <a:spcPts val="0"/>
              </a:spcAft>
              <a:buClr>
                <a:schemeClr val="dk1"/>
              </a:buClr>
              <a:buSzPts val="1100"/>
              <a:buFont typeface="Arial"/>
              <a:buNone/>
            </a:pPr>
            <a:r>
              <a:rPr lang="en" sz="2400">
                <a:solidFill>
                  <a:srgbClr val="333333"/>
                </a:solidFill>
              </a:rPr>
              <a:t>In her research, Dweck built on </a:t>
            </a:r>
            <a:r>
              <a:rPr lang="en" sz="2400">
                <a:solidFill>
                  <a:srgbClr val="FF9900"/>
                </a:solidFill>
              </a:rPr>
              <a:t>the theory of neuroplasticity, which is the brain's ability to continue to form new connections into adulthood</a:t>
            </a:r>
            <a:r>
              <a:rPr lang="en" sz="2400">
                <a:solidFill>
                  <a:srgbClr val="333333"/>
                </a:solidFill>
              </a:rPr>
              <a:t>, after it has been damaged or when it is stimulated by new experiences. </a:t>
            </a:r>
            <a:r>
              <a:rPr lang="en" sz="2400">
                <a:solidFill>
                  <a:srgbClr val="FF9900"/>
                </a:solidFill>
              </a:rPr>
              <a:t>This supports the idea that you can adopt a growth mindset at any time of life.</a:t>
            </a:r>
            <a:r>
              <a:rPr lang="en" sz="2400">
                <a:solidFill>
                  <a:srgbClr val="333333"/>
                </a:solidFill>
              </a:rPr>
              <a:t> You may not become another Thomas Edison, but a growth mindset can help you to realize your own potential through learning and practice.</a:t>
            </a:r>
            <a:endParaRPr sz="2400">
              <a:solidFill>
                <a:srgbClr val="333333"/>
              </a:solidFill>
            </a:endParaRPr>
          </a:p>
          <a:p>
            <a:pPr indent="0" lvl="0" marL="0" rtl="0" algn="l">
              <a:spcBef>
                <a:spcPts val="1500"/>
              </a:spcBef>
              <a:spcAft>
                <a:spcPts val="0"/>
              </a:spcAft>
              <a:buClr>
                <a:schemeClr val="dk1"/>
              </a:buClr>
              <a:buSzPts val="1100"/>
              <a:buFont typeface="Arial"/>
              <a:buNone/>
            </a:pPr>
            <a:r>
              <a:t/>
            </a:r>
            <a:endParaRPr sz="2400">
              <a:solidFill>
                <a:schemeClr val="dk1"/>
              </a:solidFill>
            </a:endParaRPr>
          </a:p>
          <a:p>
            <a:pPr indent="0" lvl="0" marL="0" rtl="0" algn="l">
              <a:spcBef>
                <a:spcPts val="0"/>
              </a:spcBef>
              <a:spcAft>
                <a:spcPts val="1200"/>
              </a:spcAft>
              <a:buNone/>
            </a:pPr>
            <a:r>
              <a:t/>
            </a:r>
            <a:endParaRPr sz="2400">
              <a:highlight>
                <a:schemeClr val="lt1"/>
              </a:highlight>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9" name="Shape 119"/>
        <p:cNvGrpSpPr/>
        <p:nvPr/>
      </p:nvGrpSpPr>
      <p:grpSpPr>
        <a:xfrm>
          <a:off x="0" y="0"/>
          <a:ext cx="0" cy="0"/>
          <a:chOff x="0" y="0"/>
          <a:chExt cx="0" cy="0"/>
        </a:xfrm>
      </p:grpSpPr>
      <p:sp>
        <p:nvSpPr>
          <p:cNvPr id="120" name="Google Shape;120;p24"/>
          <p:cNvSpPr txBox="1"/>
          <p:nvPr>
            <p:ph type="title"/>
          </p:nvPr>
        </p:nvSpPr>
        <p:spPr>
          <a:xfrm>
            <a:off x="311700" y="2752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SzPts val="990"/>
              <a:buNone/>
            </a:pPr>
            <a:r>
              <a:rPr b="1" lang="en" sz="3255">
                <a:solidFill>
                  <a:schemeClr val="lt1"/>
                </a:solidFill>
              </a:rPr>
              <a:t>The Growth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121" name="Google Shape;121;p24"/>
          <p:cNvSpPr txBox="1"/>
          <p:nvPr>
            <p:ph idx="1" type="body"/>
          </p:nvPr>
        </p:nvSpPr>
        <p:spPr>
          <a:xfrm>
            <a:off x="311700" y="898525"/>
            <a:ext cx="8520600" cy="3670500"/>
          </a:xfrm>
          <a:prstGeom prst="rect">
            <a:avLst/>
          </a:prstGeom>
          <a:solidFill>
            <a:schemeClr val="lt1"/>
          </a:solidFill>
        </p:spPr>
        <p:txBody>
          <a:bodyPr anchorCtr="0" anchor="t" bIns="91425" lIns="91425" spcFirstLastPara="1" rIns="91425" wrap="square" tIns="91425">
            <a:noAutofit/>
          </a:bodyPr>
          <a:lstStyle/>
          <a:p>
            <a:pPr indent="0" lvl="0" marL="0" rtl="0" algn="l">
              <a:lnSpc>
                <a:spcPct val="122000"/>
              </a:lnSpc>
              <a:spcBef>
                <a:spcPts val="0"/>
              </a:spcBef>
              <a:spcAft>
                <a:spcPts val="0"/>
              </a:spcAft>
              <a:buNone/>
            </a:pPr>
            <a:r>
              <a:rPr lang="en" sz="2400">
                <a:solidFill>
                  <a:srgbClr val="333333"/>
                </a:solidFill>
              </a:rPr>
              <a:t>In her research, Dweck built on </a:t>
            </a:r>
            <a:r>
              <a:rPr lang="en" sz="2400">
                <a:solidFill>
                  <a:srgbClr val="FF9900"/>
                </a:solidFill>
              </a:rPr>
              <a:t>the theory of neuroplasticity, which is the brain's ability to continue to form new connections into adulthood</a:t>
            </a:r>
            <a:r>
              <a:rPr lang="en" sz="2400">
                <a:solidFill>
                  <a:srgbClr val="333333"/>
                </a:solidFill>
              </a:rPr>
              <a:t>, after it has been damaged or when it is stimulated by new experiences. </a:t>
            </a:r>
            <a:r>
              <a:rPr lang="en" sz="2400">
                <a:solidFill>
                  <a:srgbClr val="FF9900"/>
                </a:solidFill>
              </a:rPr>
              <a:t>This supports the idea that you can adopt a growth mindset at any time of life.</a:t>
            </a:r>
            <a:r>
              <a:rPr lang="en" sz="2400">
                <a:solidFill>
                  <a:srgbClr val="333333"/>
                </a:solidFill>
              </a:rPr>
              <a:t> You may not become another Thomas Edison, but a growth mindset can help you to realize your own potential through learning and practice.</a:t>
            </a:r>
            <a:endParaRPr sz="2400">
              <a:solidFill>
                <a:srgbClr val="333333"/>
              </a:solidFill>
            </a:endParaRPr>
          </a:p>
          <a:p>
            <a:pPr indent="0" lvl="0" marL="0" rtl="0" algn="l">
              <a:spcBef>
                <a:spcPts val="1500"/>
              </a:spcBef>
              <a:spcAft>
                <a:spcPts val="0"/>
              </a:spcAft>
              <a:buNone/>
            </a:pPr>
            <a:r>
              <a:t/>
            </a:r>
            <a:endParaRPr sz="2400">
              <a:solidFill>
                <a:schemeClr val="dk1"/>
              </a:solidFill>
            </a:endParaRPr>
          </a:p>
          <a:p>
            <a:pPr indent="0" lvl="0" marL="0" rtl="0" algn="l">
              <a:spcBef>
                <a:spcPts val="0"/>
              </a:spcBef>
              <a:spcAft>
                <a:spcPts val="1200"/>
              </a:spcAft>
              <a:buNone/>
            </a:pPr>
            <a:r>
              <a:t/>
            </a:r>
            <a:endParaRPr sz="2400">
              <a:highlight>
                <a:schemeClr val="lt1"/>
              </a:highlight>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5" name="Shape 125"/>
        <p:cNvGrpSpPr/>
        <p:nvPr/>
      </p:nvGrpSpPr>
      <p:grpSpPr>
        <a:xfrm>
          <a:off x="0" y="0"/>
          <a:ext cx="0" cy="0"/>
          <a:chOff x="0" y="0"/>
          <a:chExt cx="0" cy="0"/>
        </a:xfrm>
      </p:grpSpPr>
      <p:sp>
        <p:nvSpPr>
          <p:cNvPr id="126" name="Google Shape;126;p25"/>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3500"/>
              </a:spcBef>
              <a:spcAft>
                <a:spcPts val="0"/>
              </a:spcAft>
              <a:buClr>
                <a:schemeClr val="dk1"/>
              </a:buClr>
              <a:buSzPct val="30937"/>
              <a:buFont typeface="Arial"/>
              <a:buNone/>
            </a:pPr>
            <a:r>
              <a:rPr b="1" lang="en" sz="3555">
                <a:solidFill>
                  <a:schemeClr val="lt1"/>
                </a:solidFill>
              </a:rPr>
              <a:t>How to Develop a Growth Mindset</a:t>
            </a:r>
            <a:endParaRPr b="1" sz="3555">
              <a:solidFill>
                <a:schemeClr val="lt1"/>
              </a:solidFill>
            </a:endParaRPr>
          </a:p>
          <a:p>
            <a:pPr indent="0" lvl="0" marL="0" rtl="0" algn="l">
              <a:spcBef>
                <a:spcPts val="2100"/>
              </a:spcBef>
              <a:spcAft>
                <a:spcPts val="0"/>
              </a:spcAft>
              <a:buNone/>
            </a:pPr>
            <a:r>
              <a:t/>
            </a:r>
            <a:endParaRPr/>
          </a:p>
        </p:txBody>
      </p:sp>
      <p:sp>
        <p:nvSpPr>
          <p:cNvPr id="127" name="Google Shape;127;p25"/>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rmAutofit/>
          </a:bodyPr>
          <a:lstStyle/>
          <a:p>
            <a:pPr indent="0" lvl="0" marL="0" rtl="0" algn="l">
              <a:spcBef>
                <a:spcPts val="0"/>
              </a:spcBef>
              <a:spcAft>
                <a:spcPts val="1200"/>
              </a:spcAft>
              <a:buNone/>
            </a:pPr>
            <a:r>
              <a:rPr lang="en" sz="2400">
                <a:solidFill>
                  <a:srgbClr val="333333"/>
                </a:solidFill>
                <a:highlight>
                  <a:schemeClr val="lt1"/>
                </a:highlight>
              </a:rPr>
              <a:t>This is why Dweck says that </a:t>
            </a:r>
            <a:r>
              <a:rPr b="1" lang="en" sz="2400" u="sng">
                <a:solidFill>
                  <a:srgbClr val="0861A2"/>
                </a:solidFill>
                <a:highlight>
                  <a:schemeClr val="lt1"/>
                </a:highlight>
                <a:hlinkClick r:id="rId3">
                  <a:extLst>
                    <a:ext uri="{A12FA001-AC4F-418D-AE19-62706E023703}">
                      <ahyp:hlinkClr val="tx"/>
                    </a:ext>
                  </a:extLst>
                </a:hlinkClick>
              </a:rPr>
              <a:t>offering praise</a:t>
            </a:r>
            <a:r>
              <a:rPr lang="en" sz="2400">
                <a:solidFill>
                  <a:srgbClr val="333333"/>
                </a:solidFill>
                <a:highlight>
                  <a:schemeClr val="lt1"/>
                </a:highlight>
              </a:rPr>
              <a:t> when someone does well </a:t>
            </a:r>
            <a:r>
              <a:rPr lang="en" sz="2400">
                <a:solidFill>
                  <a:srgbClr val="FF9900"/>
                </a:solidFill>
                <a:highlight>
                  <a:schemeClr val="lt1"/>
                </a:highlight>
              </a:rPr>
              <a:t>reinforces a fixed mindset</a:t>
            </a:r>
            <a:r>
              <a:rPr lang="en" sz="2400">
                <a:solidFill>
                  <a:srgbClr val="333333"/>
                </a:solidFill>
                <a:highlight>
                  <a:schemeClr val="lt1"/>
                </a:highlight>
              </a:rPr>
              <a:t>, while </a:t>
            </a:r>
            <a:r>
              <a:rPr lang="en" sz="2400">
                <a:solidFill>
                  <a:srgbClr val="FF9900"/>
                </a:solidFill>
                <a:highlight>
                  <a:schemeClr val="lt1"/>
                </a:highlight>
              </a:rPr>
              <a:t>praising their effort encourages growth</a:t>
            </a:r>
            <a:r>
              <a:rPr lang="en" sz="2400">
                <a:solidFill>
                  <a:srgbClr val="333333"/>
                </a:solidFill>
                <a:highlight>
                  <a:schemeClr val="lt1"/>
                </a:highlight>
              </a:rPr>
              <a:t>. When you focus on an individual's results, they learn that trying doesn't matter. But praising their efforts rewards their process of learning, so they become more motivated to keep striving toward their goals.</a:t>
            </a:r>
            <a:endParaRPr sz="2400">
              <a:highlight>
                <a:schemeClr val="lt1"/>
              </a:highlight>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1" name="Shape 131"/>
        <p:cNvGrpSpPr/>
        <p:nvPr/>
      </p:nvGrpSpPr>
      <p:grpSpPr>
        <a:xfrm>
          <a:off x="0" y="0"/>
          <a:ext cx="0" cy="0"/>
          <a:chOff x="0" y="0"/>
          <a:chExt cx="0" cy="0"/>
        </a:xfrm>
      </p:grpSpPr>
      <p:sp>
        <p:nvSpPr>
          <p:cNvPr id="132" name="Google Shape;132;p26"/>
          <p:cNvSpPr txBox="1"/>
          <p:nvPr>
            <p:ph type="title"/>
          </p:nvPr>
        </p:nvSpPr>
        <p:spPr>
          <a:xfrm>
            <a:off x="283400" y="17617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lt1"/>
                </a:solidFill>
              </a:rPr>
              <a:t>Step 1. Listen to yourself.</a:t>
            </a:r>
            <a:endParaRPr sz="3000">
              <a:solidFill>
                <a:schemeClr val="lt1"/>
              </a:solidFill>
            </a:endParaRPr>
          </a:p>
        </p:txBody>
      </p:sp>
      <p:sp>
        <p:nvSpPr>
          <p:cNvPr id="133" name="Google Shape;133;p26"/>
          <p:cNvSpPr txBox="1"/>
          <p:nvPr>
            <p:ph idx="1" type="body"/>
          </p:nvPr>
        </p:nvSpPr>
        <p:spPr>
          <a:xfrm>
            <a:off x="247625" y="849000"/>
            <a:ext cx="8723700" cy="39198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1200"/>
              </a:spcAft>
              <a:buNone/>
            </a:pPr>
            <a:r>
              <a:rPr lang="en" sz="2400">
                <a:solidFill>
                  <a:srgbClr val="333333"/>
                </a:solidFill>
                <a:highlight>
                  <a:schemeClr val="lt1"/>
                </a:highlight>
              </a:rPr>
              <a:t>The voice of a fixed mindset will stop you from following the path to success. For example, </a:t>
            </a:r>
            <a:r>
              <a:rPr b="1" lang="en" sz="2400" u="sng">
                <a:solidFill>
                  <a:srgbClr val="0861A2"/>
                </a:solidFill>
                <a:highlight>
                  <a:schemeClr val="lt1"/>
                </a:highlight>
                <a:hlinkClick r:id="rId3">
                  <a:extLst>
                    <a:ext uri="{A12FA001-AC4F-418D-AE19-62706E023703}">
                      <ahyp:hlinkClr val="tx"/>
                    </a:ext>
                  </a:extLst>
                </a:hlinkClick>
              </a:rPr>
              <a:t>can you hear yourself</a:t>
            </a:r>
            <a:r>
              <a:rPr lang="en" sz="2400">
                <a:solidFill>
                  <a:schemeClr val="dk1"/>
                </a:solidFill>
                <a:highlight>
                  <a:schemeClr val="lt1"/>
                </a:highlight>
              </a:rPr>
              <a:t> </a:t>
            </a:r>
            <a:r>
              <a:rPr lang="en" sz="2400">
                <a:solidFill>
                  <a:srgbClr val="333333"/>
                </a:solidFill>
                <a:highlight>
                  <a:schemeClr val="lt1"/>
                </a:highlight>
              </a:rPr>
              <a:t> questioning whether you have the skills or talent for a project? Do you </a:t>
            </a:r>
            <a:r>
              <a:rPr b="1" lang="en" sz="2400" u="sng">
                <a:solidFill>
                  <a:srgbClr val="0861A2"/>
                </a:solidFill>
                <a:highlight>
                  <a:schemeClr val="lt1"/>
                </a:highlight>
                <a:hlinkClick r:id="rId4">
                  <a:extLst>
                    <a:ext uri="{A12FA001-AC4F-418D-AE19-62706E023703}">
                      <ahyp:hlinkClr val="tx"/>
                    </a:ext>
                  </a:extLst>
                </a:hlinkClick>
              </a:rPr>
              <a:t>worry</a:t>
            </a:r>
            <a:r>
              <a:rPr lang="en" sz="2400">
                <a:solidFill>
                  <a:schemeClr val="dk1"/>
                </a:solidFill>
                <a:highlight>
                  <a:schemeClr val="lt1"/>
                </a:highlight>
              </a:rPr>
              <a:t> </a:t>
            </a:r>
            <a:r>
              <a:rPr lang="en" sz="2400">
                <a:solidFill>
                  <a:srgbClr val="333333"/>
                </a:solidFill>
                <a:highlight>
                  <a:schemeClr val="lt1"/>
                </a:highlight>
              </a:rPr>
              <a:t> that you'll fail and that people will look down on you? When you think about taking on a new challenge, do you resist for fear of failing? Perhaps you've received negative feedback and you hear yourself making excuses, blaming others, and defending yourself. If you do, you can use </a:t>
            </a:r>
            <a:r>
              <a:rPr b="1" lang="en" sz="2400" u="sng">
                <a:solidFill>
                  <a:srgbClr val="0861A2"/>
                </a:solidFill>
                <a:highlight>
                  <a:schemeClr val="lt1"/>
                </a:highlight>
                <a:hlinkClick r:id="rId5">
                  <a:extLst>
                    <a:ext uri="{A12FA001-AC4F-418D-AE19-62706E023703}">
                      <ahyp:hlinkClr val="tx"/>
                    </a:ext>
                  </a:extLst>
                </a:hlinkClick>
              </a:rPr>
              <a:t>thought awareness</a:t>
            </a:r>
            <a:r>
              <a:rPr lang="en" sz="2400" u="sng">
                <a:solidFill>
                  <a:schemeClr val="dk1"/>
                </a:solidFill>
                <a:highlight>
                  <a:schemeClr val="lt1"/>
                </a:highlight>
              </a:rPr>
              <a:t> </a:t>
            </a:r>
            <a:r>
              <a:rPr lang="en" sz="2400">
                <a:solidFill>
                  <a:srgbClr val="333333"/>
                </a:solidFill>
                <a:highlight>
                  <a:schemeClr val="lt1"/>
                </a:highlight>
              </a:rPr>
              <a:t> to combat negative thinking.</a:t>
            </a:r>
            <a:endParaRPr sz="2400">
              <a:highlight>
                <a:schemeClr val="lt1"/>
              </a:highlight>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7" name="Shape 137"/>
        <p:cNvGrpSpPr/>
        <p:nvPr/>
      </p:nvGrpSpPr>
      <p:grpSpPr>
        <a:xfrm>
          <a:off x="0" y="0"/>
          <a:ext cx="0" cy="0"/>
          <a:chOff x="0" y="0"/>
          <a:chExt cx="0" cy="0"/>
        </a:xfrm>
      </p:grpSpPr>
      <p:sp>
        <p:nvSpPr>
          <p:cNvPr id="138" name="Google Shape;138;p27"/>
          <p:cNvSpPr txBox="1"/>
          <p:nvPr>
            <p:ph type="title"/>
          </p:nvPr>
        </p:nvSpPr>
        <p:spPr>
          <a:xfrm>
            <a:off x="311700" y="268150"/>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sz="3000">
                <a:solidFill>
                  <a:schemeClr val="lt1"/>
                </a:solidFill>
              </a:rPr>
              <a:t>Step 2. Recognize that you have a </a:t>
            </a:r>
            <a:r>
              <a:rPr b="1" lang="en" sz="3000" u="sng">
                <a:solidFill>
                  <a:srgbClr val="A4C2F4"/>
                </a:solidFill>
                <a:hlinkClick r:id="rId3">
                  <a:extLst>
                    <a:ext uri="{A12FA001-AC4F-418D-AE19-62706E023703}">
                      <ahyp:hlinkClr val="tx"/>
                    </a:ext>
                  </a:extLst>
                </a:hlinkClick>
              </a:rPr>
              <a:t>choice</a:t>
            </a:r>
            <a:r>
              <a:rPr b="1" lang="en" sz="1350" u="sng">
                <a:solidFill>
                  <a:srgbClr val="333333"/>
                </a:solidFill>
              </a:rPr>
              <a:t> </a:t>
            </a:r>
            <a:r>
              <a:rPr b="1" lang="en" sz="1350">
                <a:solidFill>
                  <a:srgbClr val="333333"/>
                </a:solidFill>
              </a:rPr>
              <a:t>.</a:t>
            </a:r>
            <a:endParaRPr/>
          </a:p>
        </p:txBody>
      </p:sp>
      <p:sp>
        <p:nvSpPr>
          <p:cNvPr id="139" name="Google Shape;139;p27"/>
          <p:cNvSpPr txBox="1"/>
          <p:nvPr>
            <p:ph idx="1" type="body"/>
          </p:nvPr>
        </p:nvSpPr>
        <p:spPr>
          <a:xfrm>
            <a:off x="311700" y="905600"/>
            <a:ext cx="8520600" cy="3940800"/>
          </a:xfrm>
          <a:prstGeom prst="rect">
            <a:avLst/>
          </a:prstGeom>
          <a:solidFill>
            <a:schemeClr val="lt1"/>
          </a:solidFill>
        </p:spPr>
        <p:txBody>
          <a:bodyPr anchorCtr="0" anchor="t" bIns="91425" lIns="91425" spcFirstLastPara="1" rIns="91425" wrap="square" tIns="91425">
            <a:normAutofit lnSpcReduction="20000"/>
          </a:bodyPr>
          <a:lstStyle/>
          <a:p>
            <a:pPr indent="0" lvl="0" marL="0" rtl="0" algn="l">
              <a:lnSpc>
                <a:spcPct val="122000"/>
              </a:lnSpc>
              <a:spcBef>
                <a:spcPts val="0"/>
              </a:spcBef>
              <a:spcAft>
                <a:spcPts val="0"/>
              </a:spcAft>
              <a:buClr>
                <a:schemeClr val="dk1"/>
              </a:buClr>
              <a:buSzPts val="1100"/>
              <a:buFont typeface="Arial"/>
              <a:buNone/>
            </a:pPr>
            <a:r>
              <a:rPr lang="en" sz="2400">
                <a:solidFill>
                  <a:srgbClr val="333333"/>
                </a:solidFill>
              </a:rPr>
              <a:t>Everyone will face obstacles, challenges and defeats throughout life, but the way that you respond to them can make the difference between success and failure. If you have a </a:t>
            </a:r>
            <a:r>
              <a:rPr lang="en" sz="2400">
                <a:solidFill>
                  <a:srgbClr val="FF9900"/>
                </a:solidFill>
              </a:rPr>
              <a:t>fixed mindset</a:t>
            </a:r>
            <a:r>
              <a:rPr lang="en" sz="2400">
                <a:solidFill>
                  <a:srgbClr val="333333"/>
                </a:solidFill>
              </a:rPr>
              <a:t>, you'll see these </a:t>
            </a:r>
            <a:r>
              <a:rPr lang="en" sz="2400">
                <a:solidFill>
                  <a:srgbClr val="FF9900"/>
                </a:solidFill>
              </a:rPr>
              <a:t>setbacks as proof that you're just not up to the job</a:t>
            </a:r>
            <a:r>
              <a:rPr lang="en" sz="2400">
                <a:solidFill>
                  <a:srgbClr val="333333"/>
                </a:solidFill>
              </a:rPr>
              <a:t>. But if you look at them as </a:t>
            </a:r>
            <a:r>
              <a:rPr lang="en" sz="2400">
                <a:solidFill>
                  <a:srgbClr val="FF9900"/>
                </a:solidFill>
              </a:rPr>
              <a:t>opportunities for growth</a:t>
            </a:r>
            <a:r>
              <a:rPr lang="en" sz="2400">
                <a:solidFill>
                  <a:srgbClr val="333333"/>
                </a:solidFill>
              </a:rPr>
              <a:t>, you can develop a plan for action, such as learning, working hard, changing your strategy, and trying again.</a:t>
            </a:r>
            <a:endParaRPr sz="2400">
              <a:solidFill>
                <a:srgbClr val="333333"/>
              </a:solidFill>
            </a:endParaRPr>
          </a:p>
          <a:p>
            <a:pPr indent="0" lvl="0" marL="0" rtl="0" algn="l">
              <a:spcBef>
                <a:spcPts val="1500"/>
              </a:spcBef>
              <a:spcAft>
                <a:spcPts val="0"/>
              </a:spcAft>
              <a:buClr>
                <a:schemeClr val="dk1"/>
              </a:buClr>
              <a:buSzPts val="1100"/>
              <a:buFont typeface="Arial"/>
              <a:buNone/>
            </a:pPr>
            <a:r>
              <a:t/>
            </a:r>
            <a:endParaRPr sz="1100">
              <a:solidFill>
                <a:schemeClr val="dk1"/>
              </a:solidFill>
            </a:endParaRPr>
          </a:p>
          <a:p>
            <a:pPr indent="0" lvl="0" marL="0" rtl="0" algn="l">
              <a:spcBef>
                <a:spcPts val="0"/>
              </a:spcBef>
              <a:spcAft>
                <a:spcPts val="120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3" name="Shape 143"/>
        <p:cNvGrpSpPr/>
        <p:nvPr/>
      </p:nvGrpSpPr>
      <p:grpSpPr>
        <a:xfrm>
          <a:off x="0" y="0"/>
          <a:ext cx="0" cy="0"/>
          <a:chOff x="0" y="0"/>
          <a:chExt cx="0" cy="0"/>
        </a:xfrm>
      </p:grpSpPr>
      <p:sp>
        <p:nvSpPr>
          <p:cNvPr id="144" name="Google Shape;144;p28"/>
          <p:cNvSpPr txBox="1"/>
          <p:nvPr>
            <p:ph type="title"/>
          </p:nvPr>
        </p:nvSpPr>
        <p:spPr>
          <a:xfrm>
            <a:off x="283400" y="2469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lt1"/>
                </a:solidFill>
              </a:rPr>
              <a:t>Step 3. Challenge your fixed mindset.</a:t>
            </a:r>
            <a:endParaRPr sz="3000">
              <a:solidFill>
                <a:schemeClr val="lt1"/>
              </a:solidFill>
            </a:endParaRPr>
          </a:p>
        </p:txBody>
      </p:sp>
      <p:sp>
        <p:nvSpPr>
          <p:cNvPr id="145" name="Google Shape;145;p28"/>
          <p:cNvSpPr txBox="1"/>
          <p:nvPr>
            <p:ph idx="1" type="body"/>
          </p:nvPr>
        </p:nvSpPr>
        <p:spPr>
          <a:xfrm>
            <a:off x="311700" y="819625"/>
            <a:ext cx="8520600" cy="39915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1200"/>
              </a:spcAft>
              <a:buNone/>
            </a:pPr>
            <a:r>
              <a:rPr lang="en" sz="2400">
                <a:solidFill>
                  <a:srgbClr val="333333"/>
                </a:solidFill>
              </a:rPr>
              <a:t>When you're faced with a challenge and you hear yourself thinking that you'd better not try because you don't have the talent to succeed, remember that you can learn the skills you need to achieve your goals. You may not succeed the first time, but practice will help you to develop. For example, if you're facing a challenge and you think, "I'm not sure I can do this. I don't think I'm smart enough," then challenge this fixed mindset by responding with, "I'm not sure if I can do it and I may not get it right the first time, but I can learn with practice."</a:t>
            </a:r>
            <a:endParaRPr sz="240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9" name="Shape 149"/>
        <p:cNvGrpSpPr/>
        <p:nvPr/>
      </p:nvGrpSpPr>
      <p:grpSpPr>
        <a:xfrm>
          <a:off x="0" y="0"/>
          <a:ext cx="0" cy="0"/>
          <a:chOff x="0" y="0"/>
          <a:chExt cx="0" cy="0"/>
        </a:xfrm>
      </p:grpSpPr>
      <p:sp>
        <p:nvSpPr>
          <p:cNvPr id="150" name="Google Shape;150;p29"/>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000">
                <a:solidFill>
                  <a:schemeClr val="lt1"/>
                </a:solidFill>
              </a:rPr>
              <a:t>Step 4. Take action.</a:t>
            </a:r>
            <a:r>
              <a:rPr lang="en" sz="3000">
                <a:solidFill>
                  <a:schemeClr val="lt1"/>
                </a:solidFill>
              </a:rPr>
              <a:t> </a:t>
            </a:r>
            <a:endParaRPr sz="3000">
              <a:solidFill>
                <a:schemeClr val="lt1"/>
              </a:solidFill>
            </a:endParaRPr>
          </a:p>
        </p:txBody>
      </p:sp>
      <p:sp>
        <p:nvSpPr>
          <p:cNvPr id="151" name="Google Shape;151;p29"/>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rmAutofit/>
          </a:bodyPr>
          <a:lstStyle/>
          <a:p>
            <a:pPr indent="0" lvl="0" marL="0" rtl="0" algn="l">
              <a:spcBef>
                <a:spcPts val="0"/>
              </a:spcBef>
              <a:spcAft>
                <a:spcPts val="1200"/>
              </a:spcAft>
              <a:buNone/>
            </a:pPr>
            <a:r>
              <a:rPr lang="en" sz="2400">
                <a:solidFill>
                  <a:srgbClr val="333333"/>
                </a:solidFill>
              </a:rPr>
              <a:t>When you practice thinking and acting in a mindset of growth, it becomes easier to tackle obstacles in a more positive way. Think of it like practicing the violin or your hoop shot: nobody does it perfectly the first time. When you make a mistake, try to see it as a chance to learn.</a:t>
            </a:r>
            <a:endParaRPr sz="240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5" name="Shape 155"/>
        <p:cNvGrpSpPr/>
        <p:nvPr/>
      </p:nvGrpSpPr>
      <p:grpSpPr>
        <a:xfrm>
          <a:off x="0" y="0"/>
          <a:ext cx="0" cy="0"/>
          <a:chOff x="0" y="0"/>
          <a:chExt cx="0" cy="0"/>
        </a:xfrm>
      </p:grpSpPr>
      <p:sp>
        <p:nvSpPr>
          <p:cNvPr id="156" name="Google Shape;156;p30"/>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lang="en">
                <a:solidFill>
                  <a:schemeClr val="lt1"/>
                </a:solidFill>
              </a:rPr>
              <a:t>Next Steps:</a:t>
            </a:r>
            <a:endParaRPr>
              <a:solidFill>
                <a:schemeClr val="lt1"/>
              </a:solidFill>
            </a:endParaRPr>
          </a:p>
        </p:txBody>
      </p:sp>
      <p:sp>
        <p:nvSpPr>
          <p:cNvPr id="157" name="Google Shape;157;p30"/>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rmAutofit fontScale="92500" lnSpcReduction="20000"/>
          </a:bodyPr>
          <a:lstStyle/>
          <a:p>
            <a:pPr indent="-452755" lvl="0" marL="457200" rtl="0" algn="l">
              <a:spcBef>
                <a:spcPts val="0"/>
              </a:spcBef>
              <a:spcAft>
                <a:spcPts val="0"/>
              </a:spcAft>
              <a:buSzPct val="100000"/>
              <a:buChar char="●"/>
            </a:pPr>
            <a:r>
              <a:rPr lang="en" sz="3816">
                <a:solidFill>
                  <a:srgbClr val="333333"/>
                </a:solidFill>
                <a:highlight>
                  <a:schemeClr val="lt1"/>
                </a:highlight>
              </a:rPr>
              <a:t>How can we adapt our </a:t>
            </a:r>
            <a:r>
              <a:rPr lang="en" sz="3816" u="sng">
                <a:solidFill>
                  <a:schemeClr val="hlink"/>
                </a:solidFill>
                <a:highlight>
                  <a:schemeClr val="lt1"/>
                </a:highlight>
                <a:hlinkClick r:id="rId3"/>
              </a:rPr>
              <a:t>praise</a:t>
            </a:r>
            <a:r>
              <a:rPr lang="en" sz="3816">
                <a:solidFill>
                  <a:srgbClr val="333333"/>
                </a:solidFill>
                <a:highlight>
                  <a:schemeClr val="lt1"/>
                </a:highlight>
              </a:rPr>
              <a:t> in the classroom to promote growth mindset?</a:t>
            </a:r>
            <a:endParaRPr sz="3816">
              <a:solidFill>
                <a:srgbClr val="333333"/>
              </a:solidFill>
              <a:highlight>
                <a:schemeClr val="lt1"/>
              </a:highlight>
            </a:endParaRPr>
          </a:p>
          <a:p>
            <a:pPr indent="-452755" lvl="0" marL="457200" rtl="0" algn="l">
              <a:spcBef>
                <a:spcPts val="0"/>
              </a:spcBef>
              <a:spcAft>
                <a:spcPts val="0"/>
              </a:spcAft>
              <a:buSzPct val="100000"/>
              <a:buChar char="●"/>
            </a:pPr>
            <a:r>
              <a:rPr lang="en" sz="3816">
                <a:solidFill>
                  <a:srgbClr val="333333"/>
                </a:solidFill>
                <a:highlight>
                  <a:schemeClr val="lt1"/>
                </a:highlight>
              </a:rPr>
              <a:t>What is </a:t>
            </a:r>
            <a:r>
              <a:rPr lang="en" sz="3816" u="sng">
                <a:solidFill>
                  <a:schemeClr val="hlink"/>
                </a:solidFill>
                <a:highlight>
                  <a:schemeClr val="lt1"/>
                </a:highlight>
                <a:hlinkClick r:id="rId4"/>
              </a:rPr>
              <a:t>authentic feedback</a:t>
            </a:r>
            <a:r>
              <a:rPr lang="en" sz="3816">
                <a:solidFill>
                  <a:srgbClr val="333333"/>
                </a:solidFill>
                <a:highlight>
                  <a:schemeClr val="lt1"/>
                </a:highlight>
              </a:rPr>
              <a:t>?</a:t>
            </a:r>
            <a:endParaRPr sz="3816">
              <a:solidFill>
                <a:srgbClr val="333333"/>
              </a:solidFill>
              <a:highlight>
                <a:schemeClr val="lt1"/>
              </a:highlight>
            </a:endParaRPr>
          </a:p>
          <a:p>
            <a:pPr indent="-452755" lvl="0" marL="457200" rtl="0" algn="l">
              <a:spcBef>
                <a:spcPts val="0"/>
              </a:spcBef>
              <a:spcAft>
                <a:spcPts val="0"/>
              </a:spcAft>
              <a:buSzPct val="100000"/>
              <a:buChar char="●"/>
            </a:pPr>
            <a:r>
              <a:rPr lang="en" sz="3816">
                <a:solidFill>
                  <a:srgbClr val="333333"/>
                </a:solidFill>
                <a:highlight>
                  <a:schemeClr val="lt1"/>
                </a:highlight>
              </a:rPr>
              <a:t>How do we provide </a:t>
            </a:r>
            <a:r>
              <a:rPr lang="en" sz="3816" u="sng">
                <a:solidFill>
                  <a:schemeClr val="hlink"/>
                </a:solidFill>
                <a:highlight>
                  <a:schemeClr val="lt1"/>
                </a:highlight>
                <a:hlinkClick r:id="rId5"/>
              </a:rPr>
              <a:t>authentic feedback </a:t>
            </a:r>
            <a:r>
              <a:rPr lang="en" sz="3816">
                <a:solidFill>
                  <a:srgbClr val="333333"/>
                </a:solidFill>
                <a:highlight>
                  <a:schemeClr val="lt1"/>
                </a:highlight>
              </a:rPr>
              <a:t>in the classroom?</a:t>
            </a:r>
            <a:endParaRPr sz="3816">
              <a:solidFill>
                <a:srgbClr val="333333"/>
              </a:solidFill>
              <a:highlight>
                <a:schemeClr val="lt1"/>
              </a:highlight>
            </a:endParaRPr>
          </a:p>
          <a:p>
            <a:pPr indent="0" lvl="0" marL="0" rtl="0" algn="l">
              <a:spcBef>
                <a:spcPts val="1200"/>
              </a:spcBef>
              <a:spcAft>
                <a:spcPts val="0"/>
              </a:spcAft>
              <a:buNone/>
            </a:pPr>
            <a:r>
              <a:t/>
            </a:r>
            <a:endParaRPr sz="1350">
              <a:solidFill>
                <a:srgbClr val="333333"/>
              </a:solidFill>
              <a:highlight>
                <a:schemeClr val="lt1"/>
              </a:highlight>
            </a:endParaRPr>
          </a:p>
          <a:p>
            <a:pPr indent="0" lvl="0" marL="0" rtl="0" algn="l">
              <a:spcBef>
                <a:spcPts val="1200"/>
              </a:spcBef>
              <a:spcAft>
                <a:spcPts val="1200"/>
              </a:spcAft>
              <a:buNone/>
            </a:pPr>
            <a:r>
              <a:t/>
            </a:r>
            <a:endParaRPr sz="1350">
              <a:solidFill>
                <a:srgbClr val="333333"/>
              </a:solidFill>
              <a:highlight>
                <a:schemeClr val="lt1"/>
              </a:highlight>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1" name="Shape 161"/>
        <p:cNvGrpSpPr/>
        <p:nvPr/>
      </p:nvGrpSpPr>
      <p:grpSpPr>
        <a:xfrm>
          <a:off x="0" y="0"/>
          <a:ext cx="0" cy="0"/>
          <a:chOff x="0" y="0"/>
          <a:chExt cx="0" cy="0"/>
        </a:xfrm>
      </p:grpSpPr>
      <p:sp>
        <p:nvSpPr>
          <p:cNvPr id="162" name="Google Shape;162;p31"/>
          <p:cNvSpPr txBox="1"/>
          <p:nvPr>
            <p:ph type="title"/>
          </p:nvPr>
        </p:nvSpPr>
        <p:spPr>
          <a:xfrm>
            <a:off x="269250" y="28937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b="1" lang="en" sz="3600">
                <a:solidFill>
                  <a:schemeClr val="lt1"/>
                </a:solidFill>
              </a:rPr>
              <a:t>Tip for the Day</a:t>
            </a:r>
            <a:endParaRPr b="1" sz="3600">
              <a:solidFill>
                <a:schemeClr val="lt1"/>
              </a:solidFill>
            </a:endParaRPr>
          </a:p>
          <a:p>
            <a:pPr indent="0" lvl="0" marL="0" rtl="0" algn="l">
              <a:spcBef>
                <a:spcPts val="600"/>
              </a:spcBef>
              <a:spcAft>
                <a:spcPts val="0"/>
              </a:spcAft>
              <a:buNone/>
            </a:pPr>
            <a:r>
              <a:t/>
            </a:r>
            <a:endParaRPr/>
          </a:p>
        </p:txBody>
      </p:sp>
      <p:sp>
        <p:nvSpPr>
          <p:cNvPr id="163" name="Google Shape;163;p31"/>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Autofit/>
          </a:bodyPr>
          <a:lstStyle/>
          <a:p>
            <a:pPr indent="0" lvl="0" marL="0" rtl="0" algn="l">
              <a:lnSpc>
                <a:spcPct val="122000"/>
              </a:lnSpc>
              <a:spcBef>
                <a:spcPts val="0"/>
              </a:spcBef>
              <a:spcAft>
                <a:spcPts val="0"/>
              </a:spcAft>
              <a:buNone/>
            </a:pPr>
            <a:r>
              <a:rPr lang="en" sz="3000">
                <a:solidFill>
                  <a:srgbClr val="333333"/>
                </a:solidFill>
              </a:rPr>
              <a:t>If you have a fixed mindset, try to accept feedback and criticism as opportunities for developing your skills, rather than a judgment of your competence. Be open to learning and less defensive about failing. Remember, everybody makes mistakes!</a:t>
            </a:r>
            <a:endParaRPr sz="30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9" name="Shape 59"/>
        <p:cNvGrpSpPr/>
        <p:nvPr/>
      </p:nvGrpSpPr>
      <p:grpSpPr>
        <a:xfrm>
          <a:off x="0" y="0"/>
          <a:ext cx="0" cy="0"/>
          <a:chOff x="0" y="0"/>
          <a:chExt cx="0" cy="0"/>
        </a:xfrm>
      </p:grpSpPr>
      <p:sp>
        <p:nvSpPr>
          <p:cNvPr id="60" name="Google Shape;60;p14"/>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ctr">
              <a:lnSpc>
                <a:spcPct val="115000"/>
              </a:lnSpc>
              <a:spcBef>
                <a:spcPts val="3300"/>
              </a:spcBef>
              <a:spcAft>
                <a:spcPts val="0"/>
              </a:spcAft>
              <a:buNone/>
            </a:pPr>
            <a:r>
              <a:rPr b="1" lang="en" sz="4116">
                <a:solidFill>
                  <a:schemeClr val="lt1"/>
                </a:solidFill>
              </a:rPr>
              <a:t>Dweck's Fixed and Growth Mindsets</a:t>
            </a:r>
            <a:endParaRPr b="1" sz="4116">
              <a:solidFill>
                <a:schemeClr val="lt1"/>
              </a:solidFill>
            </a:endParaRPr>
          </a:p>
          <a:p>
            <a:pPr indent="0" lvl="0" marL="0" rtl="0" algn="l">
              <a:spcBef>
                <a:spcPts val="600"/>
              </a:spcBef>
              <a:spcAft>
                <a:spcPts val="0"/>
              </a:spcAft>
              <a:buNone/>
            </a:pPr>
            <a:r>
              <a:t/>
            </a:r>
            <a:endParaRPr/>
          </a:p>
        </p:txBody>
      </p:sp>
      <p:sp>
        <p:nvSpPr>
          <p:cNvPr id="61" name="Google Shape;61;p14"/>
          <p:cNvSpPr txBox="1"/>
          <p:nvPr>
            <p:ph idx="1" type="body"/>
          </p:nvPr>
        </p:nvSpPr>
        <p:spPr>
          <a:xfrm>
            <a:off x="354150" y="1187850"/>
            <a:ext cx="8609700" cy="3416400"/>
          </a:xfrm>
          <a:prstGeom prst="rect">
            <a:avLst/>
          </a:prstGeom>
          <a:solidFill>
            <a:schemeClr val="lt1"/>
          </a:solidFill>
        </p:spPr>
        <p:txBody>
          <a:bodyPr anchorCtr="0" anchor="t" bIns="91425" lIns="91425" spcFirstLastPara="1" rIns="91425" wrap="square" tIns="91425">
            <a:normAutofit fontScale="25000" lnSpcReduction="20000"/>
          </a:bodyPr>
          <a:lstStyle/>
          <a:p>
            <a:pPr indent="0" lvl="0" marL="0" rtl="0" algn="l">
              <a:spcBef>
                <a:spcPts val="0"/>
              </a:spcBef>
              <a:spcAft>
                <a:spcPts val="0"/>
              </a:spcAft>
              <a:buNone/>
            </a:pPr>
            <a:r>
              <a:rPr b="1" lang="en" sz="7350">
                <a:solidFill>
                  <a:srgbClr val="333333"/>
                </a:solidFill>
              </a:rPr>
              <a:t>Overcoming Obstacles and Recognizing Effort</a:t>
            </a:r>
            <a:endParaRPr b="1" sz="7350">
              <a:solidFill>
                <a:srgbClr val="333333"/>
              </a:solidFill>
            </a:endParaRPr>
          </a:p>
          <a:p>
            <a:pPr indent="0" lvl="0" marL="0" rtl="0" algn="l">
              <a:spcBef>
                <a:spcPts val="1700"/>
              </a:spcBef>
              <a:spcAft>
                <a:spcPts val="0"/>
              </a:spcAft>
              <a:buNone/>
            </a:pPr>
            <a:r>
              <a:rPr lang="en" sz="1100">
                <a:solidFill>
                  <a:srgbClr val="333333"/>
                </a:solidFill>
                <a:highlight>
                  <a:srgbClr val="FBFBFB"/>
                </a:highlight>
              </a:rPr>
              <a:t> </a:t>
            </a:r>
            <a:endParaRPr sz="1100">
              <a:solidFill>
                <a:srgbClr val="333333"/>
              </a:solidFill>
              <a:highlight>
                <a:srgbClr val="FBFBFB"/>
              </a:highlight>
            </a:endParaRPr>
          </a:p>
          <a:p>
            <a:pPr indent="0" lvl="0" marL="0" rtl="0" algn="l">
              <a:lnSpc>
                <a:spcPct val="122000"/>
              </a:lnSpc>
              <a:spcBef>
                <a:spcPts val="0"/>
              </a:spcBef>
              <a:spcAft>
                <a:spcPts val="0"/>
              </a:spcAft>
              <a:buNone/>
            </a:pPr>
            <a:r>
              <a:rPr lang="en" sz="8000">
                <a:solidFill>
                  <a:srgbClr val="333333"/>
                </a:solidFill>
              </a:rPr>
              <a:t>Who comes to mind when you think of a successful, intelligent and talented person? Perhaps someone like American inventor Thomas Edison, whose improvements to the light bulb has made it a symbol for moments of brilliance?</a:t>
            </a:r>
            <a:endParaRPr sz="8000">
              <a:solidFill>
                <a:srgbClr val="333333"/>
              </a:solidFill>
            </a:endParaRPr>
          </a:p>
          <a:p>
            <a:pPr indent="0" lvl="0" marL="0" rtl="0" algn="l">
              <a:lnSpc>
                <a:spcPct val="122000"/>
              </a:lnSpc>
              <a:spcBef>
                <a:spcPts val="1500"/>
              </a:spcBef>
              <a:spcAft>
                <a:spcPts val="0"/>
              </a:spcAft>
              <a:buNone/>
            </a:pPr>
            <a:r>
              <a:rPr lang="en" sz="8000">
                <a:solidFill>
                  <a:srgbClr val="333333"/>
                </a:solidFill>
              </a:rPr>
              <a:t>But, while Edison was a highly intelligent and talented individual, he wasn't born a success. And he didn't develop the light bulb in one day, or even on his own. It took a long, slow process of curiosity, dedication and hard work.</a:t>
            </a:r>
            <a:endParaRPr sz="8000">
              <a:solidFill>
                <a:srgbClr val="333333"/>
              </a:solidFill>
            </a:endParaRPr>
          </a:p>
          <a:p>
            <a:pPr indent="0" lvl="0" marL="0" rtl="0" algn="l">
              <a:lnSpc>
                <a:spcPct val="122000"/>
              </a:lnSpc>
              <a:spcBef>
                <a:spcPts val="1500"/>
              </a:spcBef>
              <a:spcAft>
                <a:spcPts val="0"/>
              </a:spcAft>
              <a:buNone/>
            </a:pPr>
            <a:r>
              <a:t/>
            </a:r>
            <a:endParaRPr sz="1250">
              <a:solidFill>
                <a:srgbClr val="333333"/>
              </a:solidFill>
              <a:highlight>
                <a:srgbClr val="FBFBFB"/>
              </a:highlight>
            </a:endParaRPr>
          </a:p>
          <a:p>
            <a:pPr indent="0" lvl="0" marL="0" rtl="0" algn="l">
              <a:spcBef>
                <a:spcPts val="1500"/>
              </a:spcBef>
              <a:spcAft>
                <a:spcPts val="1200"/>
              </a:spcAft>
              <a:buNone/>
            </a:pPr>
            <a:r>
              <a:t/>
            </a:r>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5" name="Shape 65"/>
        <p:cNvGrpSpPr/>
        <p:nvPr/>
      </p:nvGrpSpPr>
      <p:grpSpPr>
        <a:xfrm>
          <a:off x="0" y="0"/>
          <a:ext cx="0" cy="0"/>
          <a:chOff x="0" y="0"/>
          <a:chExt cx="0" cy="0"/>
        </a:xfrm>
      </p:grpSpPr>
      <p:sp>
        <p:nvSpPr>
          <p:cNvPr id="66" name="Google Shape;66;p15"/>
          <p:cNvSpPr txBox="1"/>
          <p:nvPr>
            <p:ph type="title"/>
          </p:nvPr>
        </p:nvSpPr>
        <p:spPr>
          <a:xfrm>
            <a:off x="311700" y="204475"/>
            <a:ext cx="8520600" cy="572700"/>
          </a:xfrm>
          <a:prstGeom prst="rect">
            <a:avLst/>
          </a:prstGeom>
        </p:spPr>
        <p:txBody>
          <a:bodyPr anchorCtr="0" anchor="t" bIns="91425" lIns="91425" spcFirstLastPara="1" rIns="91425" wrap="square" tIns="91425">
            <a:normAutofit fontScale="90000"/>
          </a:bodyPr>
          <a:lstStyle/>
          <a:p>
            <a:pPr indent="0" lvl="0" marL="0" rtl="0" algn="ctr">
              <a:lnSpc>
                <a:spcPct val="115000"/>
              </a:lnSpc>
              <a:spcBef>
                <a:spcPts val="3300"/>
              </a:spcBef>
              <a:spcAft>
                <a:spcPts val="0"/>
              </a:spcAft>
              <a:buClr>
                <a:schemeClr val="dk1"/>
              </a:buClr>
              <a:buSzPct val="26720"/>
              <a:buFont typeface="Arial"/>
              <a:buNone/>
            </a:pPr>
            <a:r>
              <a:rPr b="1" lang="en" sz="4116">
                <a:solidFill>
                  <a:schemeClr val="lt1"/>
                </a:solidFill>
              </a:rPr>
              <a:t>Dweck's Fixed and Growth Mindsets</a:t>
            </a:r>
            <a:endParaRPr b="1" sz="4116">
              <a:solidFill>
                <a:schemeClr val="lt1"/>
              </a:solidFill>
            </a:endParaRPr>
          </a:p>
          <a:p>
            <a:pPr indent="0" lvl="0" marL="0" rtl="0" algn="l">
              <a:spcBef>
                <a:spcPts val="600"/>
              </a:spcBef>
              <a:spcAft>
                <a:spcPts val="0"/>
              </a:spcAft>
              <a:buNone/>
            </a:pPr>
            <a:r>
              <a:t/>
            </a:r>
            <a:endParaRPr/>
          </a:p>
        </p:txBody>
      </p:sp>
      <p:sp>
        <p:nvSpPr>
          <p:cNvPr id="67" name="Google Shape;67;p15"/>
          <p:cNvSpPr txBox="1"/>
          <p:nvPr>
            <p:ph idx="1" type="body"/>
          </p:nvPr>
        </p:nvSpPr>
        <p:spPr>
          <a:xfrm>
            <a:off x="311700" y="926825"/>
            <a:ext cx="8609700" cy="4004400"/>
          </a:xfrm>
          <a:prstGeom prst="rect">
            <a:avLst/>
          </a:prstGeom>
          <a:solidFill>
            <a:schemeClr val="lt1"/>
          </a:solidFill>
        </p:spPr>
        <p:txBody>
          <a:bodyPr anchorCtr="0" anchor="t" bIns="91425" lIns="91425" spcFirstLastPara="1" rIns="91425" wrap="square" tIns="91425">
            <a:normAutofit fontScale="40000" lnSpcReduction="10000"/>
          </a:bodyPr>
          <a:lstStyle/>
          <a:p>
            <a:pPr indent="0" lvl="0" marL="0" rtl="0" algn="l">
              <a:spcBef>
                <a:spcPts val="0"/>
              </a:spcBef>
              <a:spcAft>
                <a:spcPts val="0"/>
              </a:spcAft>
              <a:buClr>
                <a:schemeClr val="dk1"/>
              </a:buClr>
              <a:buSzPct val="25882"/>
              <a:buFont typeface="Arial"/>
              <a:buNone/>
            </a:pPr>
            <a:r>
              <a:t/>
            </a:r>
            <a:endParaRPr b="1" sz="4250">
              <a:solidFill>
                <a:srgbClr val="333333"/>
              </a:solidFill>
              <a:highlight>
                <a:srgbClr val="FBFBFB"/>
              </a:highlight>
            </a:endParaRPr>
          </a:p>
          <a:p>
            <a:pPr indent="0" lvl="0" marL="0" rtl="0" algn="l">
              <a:spcBef>
                <a:spcPts val="1700"/>
              </a:spcBef>
              <a:spcAft>
                <a:spcPts val="0"/>
              </a:spcAft>
              <a:buClr>
                <a:schemeClr val="dk1"/>
              </a:buClr>
              <a:buSzPct val="100000"/>
              <a:buFont typeface="Arial"/>
              <a:buNone/>
            </a:pPr>
            <a:r>
              <a:rPr lang="en" sz="1100">
                <a:solidFill>
                  <a:srgbClr val="333333"/>
                </a:solidFill>
                <a:highlight>
                  <a:srgbClr val="FBFBFB"/>
                </a:highlight>
              </a:rPr>
              <a:t> </a:t>
            </a:r>
            <a:endParaRPr sz="1100">
              <a:solidFill>
                <a:srgbClr val="333333"/>
              </a:solidFill>
              <a:highlight>
                <a:srgbClr val="FBFBFB"/>
              </a:highlight>
            </a:endParaRPr>
          </a:p>
          <a:p>
            <a:pPr indent="0" lvl="0" marL="0" rtl="0" algn="l">
              <a:lnSpc>
                <a:spcPct val="122000"/>
              </a:lnSpc>
              <a:spcBef>
                <a:spcPts val="0"/>
              </a:spcBef>
              <a:spcAft>
                <a:spcPts val="0"/>
              </a:spcAft>
              <a:buNone/>
            </a:pPr>
            <a:r>
              <a:rPr lang="en" sz="4884">
                <a:solidFill>
                  <a:srgbClr val="333333"/>
                </a:solidFill>
                <a:highlight>
                  <a:srgbClr val="FBFBFB"/>
                </a:highlight>
              </a:rPr>
              <a:t>I</a:t>
            </a:r>
            <a:r>
              <a:rPr lang="en" sz="4884">
                <a:solidFill>
                  <a:srgbClr val="333333"/>
                </a:solidFill>
              </a:rPr>
              <a:t>n her book, "Mindset," renowned Stanford psychologist Carol Dweck says that it's not intelligence, talent or education that sets successful people apart. It's their mindset, or the way that they approach life's challenges. </a:t>
            </a:r>
            <a:endParaRPr sz="4884">
              <a:solidFill>
                <a:srgbClr val="333333"/>
              </a:solidFill>
            </a:endParaRPr>
          </a:p>
          <a:p>
            <a:pPr indent="0" lvl="0" marL="0" rtl="0" algn="l">
              <a:lnSpc>
                <a:spcPct val="122000"/>
              </a:lnSpc>
              <a:spcBef>
                <a:spcPts val="1500"/>
              </a:spcBef>
              <a:spcAft>
                <a:spcPts val="0"/>
              </a:spcAft>
              <a:buClr>
                <a:schemeClr val="dk1"/>
              </a:buClr>
              <a:buSzPts val="440"/>
              <a:buFont typeface="Arial"/>
              <a:buNone/>
            </a:pPr>
            <a:r>
              <a:rPr lang="en" sz="4884">
                <a:solidFill>
                  <a:srgbClr val="333333"/>
                </a:solidFill>
              </a:rPr>
              <a:t>In this short presentation, we'll explore the meaning of Dweck's idea of mindset, how a "fixed mindset" can hold you back, and how a "growth mindset" can help you to reach your goals. We'll also show you how you can adopt a mindset of growth, so that you can increase your </a:t>
            </a:r>
            <a:r>
              <a:rPr b="1" lang="en" sz="4884" u="sng">
                <a:solidFill>
                  <a:srgbClr val="0861A2"/>
                </a:solidFill>
                <a:hlinkClick r:id="rId3">
                  <a:extLst>
                    <a:ext uri="{A12FA001-AC4F-418D-AE19-62706E023703}">
                      <ahyp:hlinkClr val="tx"/>
                    </a:ext>
                  </a:extLst>
                </a:hlinkClick>
              </a:rPr>
              <a:t>self-motivation</a:t>
            </a:r>
            <a:r>
              <a:rPr lang="en" sz="4884" u="sng">
                <a:solidFill>
                  <a:srgbClr val="333333"/>
                </a:solidFill>
              </a:rPr>
              <a:t> </a:t>
            </a:r>
            <a:r>
              <a:rPr lang="en" sz="4884">
                <a:solidFill>
                  <a:srgbClr val="333333"/>
                </a:solidFill>
              </a:rPr>
              <a:t>, effectiveness and success.</a:t>
            </a:r>
            <a:endParaRPr sz="4884">
              <a:solidFill>
                <a:srgbClr val="333333"/>
              </a:solidFill>
            </a:endParaRPr>
          </a:p>
          <a:p>
            <a:pPr indent="0" lvl="0" marL="0" rtl="0" algn="l">
              <a:spcBef>
                <a:spcPts val="1500"/>
              </a:spcBef>
              <a:spcAft>
                <a:spcPts val="120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1" name="Shape 71"/>
        <p:cNvGrpSpPr/>
        <p:nvPr/>
      </p:nvGrpSpPr>
      <p:grpSpPr>
        <a:xfrm>
          <a:off x="0" y="0"/>
          <a:ext cx="0" cy="0"/>
          <a:chOff x="0" y="0"/>
          <a:chExt cx="0" cy="0"/>
        </a:xfrm>
      </p:grpSpPr>
      <p:sp>
        <p:nvSpPr>
          <p:cNvPr id="72" name="Google Shape;72;p16"/>
          <p:cNvSpPr txBox="1"/>
          <p:nvPr>
            <p:ph type="title"/>
          </p:nvPr>
        </p:nvSpPr>
        <p:spPr>
          <a:xfrm>
            <a:off x="311700" y="445025"/>
            <a:ext cx="8520600" cy="572700"/>
          </a:xfrm>
          <a:prstGeom prst="rect">
            <a:avLst/>
          </a:prstGeom>
        </p:spPr>
        <p:txBody>
          <a:bodyPr anchorCtr="0" anchor="t" bIns="91425" lIns="91425" spcFirstLastPara="1" rIns="91425" wrap="square" tIns="91425">
            <a:normAutofit fontScale="90000"/>
          </a:bodyPr>
          <a:lstStyle/>
          <a:p>
            <a:pPr indent="0" lvl="0" marL="0" rtl="0" algn="l">
              <a:lnSpc>
                <a:spcPct val="115000"/>
              </a:lnSpc>
              <a:spcBef>
                <a:spcPts val="3500"/>
              </a:spcBef>
              <a:spcAft>
                <a:spcPts val="0"/>
              </a:spcAft>
              <a:buClr>
                <a:schemeClr val="dk1"/>
              </a:buClr>
              <a:buSzPct val="30937"/>
              <a:buFont typeface="Arial"/>
              <a:buNone/>
            </a:pPr>
            <a:r>
              <a:rPr b="1" lang="en" sz="3555">
                <a:solidFill>
                  <a:schemeClr val="lt1"/>
                </a:solidFill>
              </a:rPr>
              <a:t>What Is Your Mindset?</a:t>
            </a:r>
            <a:endParaRPr b="1" sz="3555">
              <a:solidFill>
                <a:schemeClr val="lt1"/>
              </a:solidFill>
            </a:endParaRPr>
          </a:p>
          <a:p>
            <a:pPr indent="0" lvl="0" marL="0" rtl="0" algn="l">
              <a:lnSpc>
                <a:spcPct val="115000"/>
              </a:lnSpc>
              <a:spcBef>
                <a:spcPts val="2100"/>
              </a:spcBef>
              <a:spcAft>
                <a:spcPts val="0"/>
              </a:spcAft>
              <a:buClr>
                <a:schemeClr val="dk1"/>
              </a:buClr>
              <a:buSzPct val="100000"/>
              <a:buFont typeface="Arial"/>
              <a:buNone/>
            </a:pPr>
            <a:r>
              <a:t/>
            </a:r>
            <a:endParaRPr sz="1100"/>
          </a:p>
          <a:p>
            <a:pPr indent="0" lvl="0" marL="0" rtl="0" algn="l">
              <a:spcBef>
                <a:spcPts val="0"/>
              </a:spcBef>
              <a:spcAft>
                <a:spcPts val="0"/>
              </a:spcAft>
              <a:buNone/>
            </a:pPr>
            <a:r>
              <a:t/>
            </a:r>
            <a:endParaRPr/>
          </a:p>
        </p:txBody>
      </p:sp>
      <p:sp>
        <p:nvSpPr>
          <p:cNvPr id="73" name="Google Shape;73;p16"/>
          <p:cNvSpPr txBox="1"/>
          <p:nvPr>
            <p:ph idx="1" type="body"/>
          </p:nvPr>
        </p:nvSpPr>
        <p:spPr>
          <a:xfrm>
            <a:off x="311700" y="1152475"/>
            <a:ext cx="8520600" cy="3416400"/>
          </a:xfrm>
          <a:prstGeom prst="rect">
            <a:avLst/>
          </a:prstGeom>
          <a:solidFill>
            <a:schemeClr val="lt1"/>
          </a:solidFill>
        </p:spPr>
        <p:txBody>
          <a:bodyPr anchorCtr="0" anchor="ctr" bIns="91425" lIns="91425" spcFirstLastPara="1" rIns="91425" wrap="square" tIns="91425">
            <a:normAutofit/>
          </a:bodyPr>
          <a:lstStyle/>
          <a:p>
            <a:pPr indent="0" lvl="0" marL="0" rtl="0" algn="l">
              <a:spcBef>
                <a:spcPts val="0"/>
              </a:spcBef>
              <a:spcAft>
                <a:spcPts val="1200"/>
              </a:spcAft>
              <a:buNone/>
            </a:pPr>
            <a:r>
              <a:rPr lang="en" sz="3000">
                <a:solidFill>
                  <a:schemeClr val="dk1"/>
                </a:solidFill>
              </a:rPr>
              <a:t>According to Dweck, people either have a fixed or a growth mindset, and the one that you adopt can affect every aspect of your life.</a:t>
            </a:r>
            <a:endParaRPr sz="30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7" name="Shape 77"/>
        <p:cNvGrpSpPr/>
        <p:nvPr/>
      </p:nvGrpSpPr>
      <p:grpSpPr>
        <a:xfrm>
          <a:off x="0" y="0"/>
          <a:ext cx="0" cy="0"/>
          <a:chOff x="0" y="0"/>
          <a:chExt cx="0" cy="0"/>
        </a:xfrm>
      </p:grpSpPr>
      <p:sp>
        <p:nvSpPr>
          <p:cNvPr id="78" name="Google Shape;78;p17"/>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Clr>
                <a:schemeClr val="dk1"/>
              </a:buClr>
              <a:buSzPts val="990"/>
              <a:buFont typeface="Arial"/>
              <a:buNone/>
            </a:pPr>
            <a:r>
              <a:rPr b="1" lang="en" sz="3255">
                <a:solidFill>
                  <a:schemeClr val="lt1"/>
                </a:solidFill>
              </a:rPr>
              <a:t>The Fixed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79" name="Google Shape;79;p17"/>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Autofit/>
          </a:bodyPr>
          <a:lstStyle/>
          <a:p>
            <a:pPr indent="0" lvl="0" marL="0" rtl="0" algn="l">
              <a:lnSpc>
                <a:spcPct val="122000"/>
              </a:lnSpc>
              <a:spcBef>
                <a:spcPts val="0"/>
              </a:spcBef>
              <a:spcAft>
                <a:spcPts val="0"/>
              </a:spcAft>
              <a:buClr>
                <a:schemeClr val="dk1"/>
              </a:buClr>
              <a:buSzPts val="1100"/>
              <a:buFont typeface="Arial"/>
              <a:buNone/>
            </a:pPr>
            <a:r>
              <a:rPr lang="en" sz="2400">
                <a:solidFill>
                  <a:srgbClr val="333333"/>
                </a:solidFill>
              </a:rPr>
              <a:t>A fixed mindset is the belief that your intelligence, talents and other abilities are set in stone. You believe that you're born with a particular set of skills and that you can't change them.</a:t>
            </a:r>
            <a:endParaRPr sz="2400">
              <a:solidFill>
                <a:srgbClr val="333333"/>
              </a:solidFill>
            </a:endParaRPr>
          </a:p>
          <a:p>
            <a:pPr indent="0" lvl="0" marL="0" rtl="0" algn="l">
              <a:lnSpc>
                <a:spcPct val="122000"/>
              </a:lnSpc>
              <a:spcBef>
                <a:spcPts val="1500"/>
              </a:spcBef>
              <a:spcAft>
                <a:spcPts val="0"/>
              </a:spcAft>
              <a:buClr>
                <a:schemeClr val="dk1"/>
              </a:buClr>
              <a:buSzPts val="1100"/>
              <a:buFont typeface="Arial"/>
              <a:buNone/>
            </a:pPr>
            <a:r>
              <a:rPr lang="en" sz="2400">
                <a:solidFill>
                  <a:srgbClr val="333333"/>
                </a:solidFill>
              </a:rPr>
              <a:t>If you have a fixed mindset, you will likely fear that you may not be smart or talented enough to </a:t>
            </a:r>
            <a:r>
              <a:rPr b="1" lang="en" sz="2400" u="sng">
                <a:solidFill>
                  <a:srgbClr val="0861A2"/>
                </a:solidFill>
                <a:hlinkClick r:id="rId3">
                  <a:extLst>
                    <a:ext uri="{A12FA001-AC4F-418D-AE19-62706E023703}">
                      <ahyp:hlinkClr val="tx"/>
                    </a:ext>
                  </a:extLst>
                </a:hlinkClick>
              </a:rPr>
              <a:t>achieve your goals</a:t>
            </a:r>
            <a:r>
              <a:rPr lang="en" sz="2400">
                <a:solidFill>
                  <a:srgbClr val="333333"/>
                </a:solidFill>
              </a:rPr>
              <a:t> . You may hold yourself back by engaging only in activities that you know you can do well.</a:t>
            </a:r>
            <a:endParaRPr sz="2400">
              <a:solidFill>
                <a:srgbClr val="333333"/>
              </a:solidFill>
            </a:endParaRPr>
          </a:p>
          <a:p>
            <a:pPr indent="0" lvl="0" marL="0" rtl="0" algn="l">
              <a:spcBef>
                <a:spcPts val="1500"/>
              </a:spcBef>
              <a:spcAft>
                <a:spcPts val="1200"/>
              </a:spcAft>
              <a:buNone/>
            </a:pPr>
            <a:r>
              <a:t/>
            </a:r>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3" name="Shape 83"/>
        <p:cNvGrpSpPr/>
        <p:nvPr/>
      </p:nvGrpSpPr>
      <p:grpSpPr>
        <a:xfrm>
          <a:off x="0" y="0"/>
          <a:ext cx="0" cy="0"/>
          <a:chOff x="0" y="0"/>
          <a:chExt cx="0" cy="0"/>
        </a:xfrm>
      </p:grpSpPr>
      <p:sp>
        <p:nvSpPr>
          <p:cNvPr id="84" name="Google Shape;84;p18"/>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SzPts val="990"/>
              <a:buNone/>
            </a:pPr>
            <a:r>
              <a:rPr b="1" lang="en" sz="3255">
                <a:solidFill>
                  <a:schemeClr val="lt1"/>
                </a:solidFill>
              </a:rPr>
              <a:t>The Fixed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85" name="Google Shape;85;p18"/>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1200"/>
              </a:spcAft>
              <a:buNone/>
            </a:pPr>
            <a:r>
              <a:rPr lang="en" sz="2400">
                <a:solidFill>
                  <a:srgbClr val="333333"/>
                </a:solidFill>
                <a:highlight>
                  <a:srgbClr val="FBFBFB"/>
                </a:highlight>
              </a:rPr>
              <a:t>Worse still, a manager with a fixed mindset may fear that their team members' achievements will surpass their own expertise. Or they may feel threatened if someone else spots an opportunity that they missed. To avoid being "</a:t>
            </a:r>
            <a:r>
              <a:rPr b="1" lang="en" sz="2400" u="sng">
                <a:solidFill>
                  <a:srgbClr val="0861A2"/>
                </a:solidFill>
                <a:highlight>
                  <a:srgbClr val="FBFBFB"/>
                </a:highlight>
                <a:hlinkClick r:id="rId3">
                  <a:extLst>
                    <a:ext uri="{A12FA001-AC4F-418D-AE19-62706E023703}">
                      <ahyp:hlinkClr val="tx"/>
                    </a:ext>
                  </a:extLst>
                </a:hlinkClick>
              </a:rPr>
              <a:t>found out</a:t>
            </a:r>
            <a:r>
              <a:rPr lang="en" sz="2400">
                <a:solidFill>
                  <a:schemeClr val="dk1"/>
                </a:solidFill>
              </a:rPr>
              <a:t> </a:t>
            </a:r>
            <a:r>
              <a:rPr lang="en" sz="2400">
                <a:solidFill>
                  <a:srgbClr val="333333"/>
                </a:solidFill>
                <a:highlight>
                  <a:srgbClr val="FBFBFB"/>
                </a:highlight>
              </a:rPr>
              <a:t>" as lacking skills, the manager may discourage a </a:t>
            </a:r>
            <a:r>
              <a:rPr b="1" lang="en" sz="2400" u="sng">
                <a:solidFill>
                  <a:srgbClr val="0861A2"/>
                </a:solidFill>
                <a:highlight>
                  <a:srgbClr val="FBFBFB"/>
                </a:highlight>
                <a:hlinkClick r:id="rId4">
                  <a:extLst>
                    <a:ext uri="{A12FA001-AC4F-418D-AE19-62706E023703}">
                      <ahyp:hlinkClr val="tx"/>
                    </a:ext>
                  </a:extLst>
                </a:hlinkClick>
              </a:rPr>
              <a:t>star team member's</a:t>
            </a:r>
            <a:r>
              <a:rPr lang="en" sz="2400">
                <a:solidFill>
                  <a:schemeClr val="dk1"/>
                </a:solidFill>
              </a:rPr>
              <a:t> </a:t>
            </a:r>
            <a:r>
              <a:rPr lang="en" sz="2400">
                <a:solidFill>
                  <a:srgbClr val="333333"/>
                </a:solidFill>
                <a:highlight>
                  <a:srgbClr val="FBFBFB"/>
                </a:highlight>
              </a:rPr>
              <a:t> development, and ignore their people's needs.</a:t>
            </a:r>
            <a:endParaRPr sz="240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9" name="Shape 89"/>
        <p:cNvGrpSpPr/>
        <p:nvPr/>
      </p:nvGrpSpPr>
      <p:grpSpPr>
        <a:xfrm>
          <a:off x="0" y="0"/>
          <a:ext cx="0" cy="0"/>
          <a:chOff x="0" y="0"/>
          <a:chExt cx="0" cy="0"/>
        </a:xfrm>
      </p:grpSpPr>
      <p:sp>
        <p:nvSpPr>
          <p:cNvPr id="90" name="Google Shape;90;p19"/>
          <p:cNvSpPr txBox="1"/>
          <p:nvPr>
            <p:ph type="title"/>
          </p:nvPr>
        </p:nvSpPr>
        <p:spPr>
          <a:xfrm>
            <a:off x="311700" y="296450"/>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SzPts val="990"/>
              <a:buNone/>
            </a:pPr>
            <a:r>
              <a:rPr b="1" lang="en" sz="3255">
                <a:solidFill>
                  <a:schemeClr val="lt1"/>
                </a:solidFill>
              </a:rPr>
              <a:t>The Fixed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91" name="Google Shape;91;p19"/>
          <p:cNvSpPr txBox="1"/>
          <p:nvPr>
            <p:ph idx="1" type="body"/>
          </p:nvPr>
        </p:nvSpPr>
        <p:spPr>
          <a:xfrm>
            <a:off x="311700" y="997575"/>
            <a:ext cx="8520600" cy="35712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1200"/>
              </a:spcAft>
              <a:buNone/>
            </a:pPr>
            <a:r>
              <a:rPr lang="en" sz="2400">
                <a:solidFill>
                  <a:srgbClr val="333333"/>
                </a:solidFill>
              </a:rPr>
              <a:t>Dweck and her colleagues examined the brains of people with different mindsets. The brains of those with a fixed mindset showed higher activity when they were told that their answers to a series of questions were right or wrong – they were keenly interested to know whether they had succeeded or failed. But they showed no interest when researchers offered them help to learn from their mistakes. They didn't believe they could improve so they didn't try.</a:t>
            </a:r>
            <a:endParaRPr sz="240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5" name="Shape 95"/>
        <p:cNvGrpSpPr/>
        <p:nvPr/>
      </p:nvGrpSpPr>
      <p:grpSpPr>
        <a:xfrm>
          <a:off x="0" y="0"/>
          <a:ext cx="0" cy="0"/>
          <a:chOff x="0" y="0"/>
          <a:chExt cx="0" cy="0"/>
        </a:xfrm>
      </p:grpSpPr>
      <p:sp>
        <p:nvSpPr>
          <p:cNvPr id="96" name="Google Shape;96;p20"/>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Clr>
                <a:schemeClr val="dk1"/>
              </a:buClr>
              <a:buSzPts val="990"/>
              <a:buFont typeface="Arial"/>
              <a:buNone/>
            </a:pPr>
            <a:r>
              <a:rPr b="1" lang="en" sz="3255">
                <a:solidFill>
                  <a:schemeClr val="lt1"/>
                </a:solidFill>
              </a:rPr>
              <a:t>The Growth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97" name="Google Shape;97;p20"/>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rmAutofit/>
          </a:bodyPr>
          <a:lstStyle/>
          <a:p>
            <a:pPr indent="0" lvl="0" marL="0" rtl="0" algn="l">
              <a:spcBef>
                <a:spcPts val="0"/>
              </a:spcBef>
              <a:spcAft>
                <a:spcPts val="1200"/>
              </a:spcAft>
              <a:buNone/>
            </a:pPr>
            <a:r>
              <a:rPr lang="en" sz="3000">
                <a:solidFill>
                  <a:srgbClr val="333333"/>
                </a:solidFill>
                <a:highlight>
                  <a:schemeClr val="lt1"/>
                </a:highlight>
              </a:rPr>
              <a:t>If you have a growth mindset, you believe that, with effort, perseverance and drive, you can develop your natural qualities.</a:t>
            </a:r>
            <a:endParaRPr sz="3000">
              <a:highlight>
                <a:schemeClr val="lt1"/>
              </a:highlight>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1" name="Shape 101"/>
        <p:cNvGrpSpPr/>
        <p:nvPr/>
      </p:nvGrpSpPr>
      <p:grpSpPr>
        <a:xfrm>
          <a:off x="0" y="0"/>
          <a:ext cx="0" cy="0"/>
          <a:chOff x="0" y="0"/>
          <a:chExt cx="0" cy="0"/>
        </a:xfrm>
      </p:grpSpPr>
      <p:sp>
        <p:nvSpPr>
          <p:cNvPr id="102" name="Google Shape;102;p21"/>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p>
            <a:pPr indent="0" lvl="0" marL="0" rtl="0" algn="l">
              <a:lnSpc>
                <a:spcPct val="115000"/>
              </a:lnSpc>
              <a:spcBef>
                <a:spcPts val="2700"/>
              </a:spcBef>
              <a:spcAft>
                <a:spcPts val="0"/>
              </a:spcAft>
              <a:buSzPts val="990"/>
              <a:buNone/>
            </a:pPr>
            <a:r>
              <a:rPr b="1" lang="en" sz="3255">
                <a:solidFill>
                  <a:schemeClr val="lt1"/>
                </a:solidFill>
              </a:rPr>
              <a:t>The Growth Mindset</a:t>
            </a:r>
            <a:endParaRPr b="1" sz="3255">
              <a:solidFill>
                <a:schemeClr val="lt1"/>
              </a:solidFill>
            </a:endParaRPr>
          </a:p>
          <a:p>
            <a:pPr indent="0" lvl="0" marL="0" rtl="0" algn="l">
              <a:spcBef>
                <a:spcPts val="1600"/>
              </a:spcBef>
              <a:spcAft>
                <a:spcPts val="0"/>
              </a:spcAft>
              <a:buSzPts val="990"/>
              <a:buNone/>
            </a:pPr>
            <a:r>
              <a:t/>
            </a:r>
            <a:endParaRPr sz="2520"/>
          </a:p>
        </p:txBody>
      </p:sp>
      <p:sp>
        <p:nvSpPr>
          <p:cNvPr id="103" name="Google Shape;103;p21"/>
          <p:cNvSpPr txBox="1"/>
          <p:nvPr>
            <p:ph idx="1" type="body"/>
          </p:nvPr>
        </p:nvSpPr>
        <p:spPr>
          <a:xfrm>
            <a:off x="311700" y="1152475"/>
            <a:ext cx="8520600" cy="3416400"/>
          </a:xfrm>
          <a:prstGeom prst="rect">
            <a:avLst/>
          </a:prstGeom>
          <a:solidFill>
            <a:schemeClr val="lt1"/>
          </a:solidFill>
        </p:spPr>
        <p:txBody>
          <a:bodyPr anchorCtr="0" anchor="t" bIns="91425" lIns="91425" spcFirstLastPara="1" rIns="91425" wrap="square" tIns="91425">
            <a:noAutofit/>
          </a:bodyPr>
          <a:lstStyle/>
          <a:p>
            <a:pPr indent="0" lvl="0" marL="0" rtl="0" algn="l">
              <a:spcBef>
                <a:spcPts val="0"/>
              </a:spcBef>
              <a:spcAft>
                <a:spcPts val="1200"/>
              </a:spcAft>
              <a:buNone/>
            </a:pPr>
            <a:r>
              <a:rPr lang="en" sz="2400">
                <a:solidFill>
                  <a:srgbClr val="333333"/>
                </a:solidFill>
                <a:highlight>
                  <a:schemeClr val="lt1"/>
                </a:highlight>
              </a:rPr>
              <a:t>Neuroscientist Gilbert Gottlieb asserted that intelligence is determined by a combination of genes and environment, and that your environment influences the activation of genes during your lifetime. Whether your personality is determined by nature or nurture is still heavily debated, but, according to Dweck, you can </a:t>
            </a:r>
            <a:r>
              <a:rPr b="1" lang="en" sz="2400" u="sng">
                <a:solidFill>
                  <a:srgbClr val="0861A2"/>
                </a:solidFill>
                <a:highlight>
                  <a:schemeClr val="lt1"/>
                </a:highlight>
                <a:hlinkClick r:id="rId3">
                  <a:extLst>
                    <a:ext uri="{A12FA001-AC4F-418D-AE19-62706E023703}">
                      <ahyp:hlinkClr val="tx"/>
                    </a:ext>
                  </a:extLst>
                </a:hlinkClick>
              </a:rPr>
              <a:t>develop your own skills</a:t>
            </a:r>
            <a:r>
              <a:rPr lang="en" sz="2400">
                <a:solidFill>
                  <a:schemeClr val="dk1"/>
                </a:solidFill>
                <a:highlight>
                  <a:schemeClr val="lt1"/>
                </a:highlight>
              </a:rPr>
              <a:t> </a:t>
            </a:r>
            <a:r>
              <a:rPr lang="en" sz="2400">
                <a:solidFill>
                  <a:srgbClr val="333333"/>
                </a:solidFill>
                <a:highlight>
                  <a:schemeClr val="lt1"/>
                </a:highlight>
              </a:rPr>
              <a:t>, abilities, talents, and even intelligence through your experiences, training and effort.</a:t>
            </a:r>
            <a:endParaRPr sz="2400">
              <a:highlight>
                <a:schemeClr val="lt1"/>
              </a:highlight>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