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8" r:id="rId3"/>
    <p:sldId id="290" r:id="rId4"/>
    <p:sldId id="292" r:id="rId5"/>
    <p:sldId id="294" r:id="rId6"/>
    <p:sldId id="302" r:id="rId7"/>
    <p:sldId id="301" r:id="rId8"/>
    <p:sldId id="260" r:id="rId9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0"/>
    <a:srgbClr val="F36C24"/>
    <a:srgbClr val="E6E6E6"/>
    <a:srgbClr val="000099"/>
    <a:srgbClr val="ABB0CD"/>
    <a:srgbClr val="F9B27A"/>
    <a:srgbClr val="D87A51"/>
    <a:srgbClr val="ED7D31"/>
    <a:srgbClr val="26337A"/>
    <a:srgbClr val="CDD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81F14-E9F2-4FE2-96D5-03E6ACC2C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5D08E2-87FB-47E7-9514-188DE156E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45BE7-59BE-4451-8F82-3F69E3A5A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2C7794-E06D-4F05-8539-F287562D2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8C800F-8B12-4BD7-B814-42705DC06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38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F737C-46AF-430A-8182-35E4D231C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72803F-A6E5-4E94-BF1F-A3146D287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7C6C10-C377-4D9F-A76C-D28805600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62217-9543-4125-8AF1-6645A69CF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A4331-24DA-40A4-8C28-C0C26784C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21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8138B6-B101-4F3F-8F49-AFFBDB2902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84F3C1-8A90-4A07-B77C-465DA4F58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97CF2C-111E-4821-82FE-5538BE36E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6E822-0A1A-4F10-869F-CC1024E5F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E022F-9CA0-4FFF-ADD2-10BEE46F7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666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D5CB7-FDCD-4D7F-AF64-BF9049C77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51762-5B72-42CC-8538-2687149861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A13C2-C6F9-43F7-ADC6-6DB341FD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73465-9141-47A5-BA4C-03CD7BAC1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16D203-45B9-45AA-9117-564537521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10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AE523-7292-483E-9680-933E43EA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AB65DB-67DC-4956-8FBF-A5157870B9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70EEC-6903-413B-A326-EB9B98359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DD52A-36E5-4BE9-A10C-6772ABC93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20383B-8BF1-411C-BA59-07B29AECD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334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4E9E7-3292-4AB2-8B95-B4FD4DC38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BA26C-3BA6-4D1C-AA9F-58117FED43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9A1699-C417-48E4-9201-96DABA661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BAAA43-9470-4229-8B73-1BF5415E1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58C61E-8A97-4FC1-956C-2A1AC0CD9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807A1A-0C09-48FD-8271-682DAA50A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117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900D5-86C4-48D6-8450-33A4610AF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F6192C-8E27-4008-A992-861A526B7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ABB9F8-7FC3-4B74-AF1A-F57AC67860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4EC97C-4E93-4C4A-B737-EF6A9547D1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2D4E44-23A5-4285-B596-D47247F74F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2C2BD1-9E9C-49DD-A2F1-DBEC0658A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B84DAB-94A3-4793-80B6-8CFEE8E9F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2AD6B6-C120-4BA5-A23B-D0E413DA4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703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7CA5B-0878-4142-80B6-70692817A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0B6F07-85B5-421F-BB50-B63073574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3A278-A534-49DF-B8E0-16800FE5E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BA7D82-C05A-422B-AE3D-4F2241C71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9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D9F12F-7AD5-46D4-AA8C-8E38E46B0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D3D990-3879-466A-A5FC-8837FFFC1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9ECE1-037B-4E0B-9DEE-EF92F5911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268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1F69D-61A2-4F45-8B20-A5B3661C8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47B35-2E11-407C-B418-784E05CAE5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ED2A4F-06B0-45EE-991E-EB36CA8D5F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A72AEB-9257-4477-978D-2AC1F75EF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8823E7-BB15-4887-B090-511E5D071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045F65-AE99-4AC0-8CAE-E709C52A1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48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42960-C10B-457B-B77D-7962488C7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289207-A0F2-46A8-AB8D-173C7F7869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BA04B0-6B29-489C-A158-B6EEB98F6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169C4B-38BA-46DE-90B5-0CE67B4BC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385F3A-CEAE-4263-B75C-19F5FB88F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68FE86-71EE-4996-890B-DAB9D35FD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960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BA2227-5786-40AF-939E-0E3994D33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57DEE3-A87B-4541-9D69-B0DFC36CA1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53F3EE-350A-42AC-9C58-CCD9F7662F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ECA95-209B-46AE-A55A-99595E02328A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25621B-85F1-492D-9FAB-AAF8A7C01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B5E19-8626-42EA-9A5B-79A7EFE6B2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62CDF-8ED6-4AEC-A288-A7EEABEAD3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64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638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>
            <a:extLst>
              <a:ext uri="{FF2B5EF4-FFF2-40B4-BE49-F238E27FC236}">
                <a16:creationId xmlns:a16="http://schemas.microsoft.com/office/drawing/2014/main" id="{3D102677-7B5D-464F-A0E7-C9618C6EC4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9741" y="1680470"/>
            <a:ext cx="11504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0090"/>
                </a:solidFill>
                <a:latin typeface="Arial"/>
                <a:cs typeface="Arial"/>
              </a:rPr>
              <a:t>Agenda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4DEBECF-66FE-4A40-AE89-4A01D3BF86ED}"/>
              </a:ext>
            </a:extLst>
          </p:cNvPr>
          <p:cNvGrpSpPr/>
          <p:nvPr/>
        </p:nvGrpSpPr>
        <p:grpSpPr>
          <a:xfrm>
            <a:off x="1363227" y="2872603"/>
            <a:ext cx="1828800" cy="2286000"/>
            <a:chOff x="6315" y="855941"/>
            <a:chExt cx="1974242" cy="2369090"/>
          </a:xfrm>
          <a:solidFill>
            <a:srgbClr val="F36C24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22FFBD8-E66F-4A5E-B3C4-F51605130E80}"/>
                </a:ext>
              </a:extLst>
            </p:cNvPr>
            <p:cNvSpPr/>
            <p:nvPr/>
          </p:nvSpPr>
          <p:spPr>
            <a:xfrm>
              <a:off x="6315" y="855941"/>
              <a:ext cx="1974242" cy="2369090"/>
            </a:xfrm>
            <a:prstGeom prst="rect">
              <a:avLst/>
            </a:prstGeom>
            <a:grpFill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2A4008A-7DB4-4A79-BC7F-071366A5B542}"/>
                </a:ext>
              </a:extLst>
            </p:cNvPr>
            <p:cNvSpPr txBox="1"/>
            <p:nvPr/>
          </p:nvSpPr>
          <p:spPr>
            <a:xfrm>
              <a:off x="6315" y="1721175"/>
              <a:ext cx="1974242" cy="142145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0" rIns="195011" bIns="330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About Me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C1665FA-F1FA-4A3F-BE7E-334EA86600B1}"/>
              </a:ext>
            </a:extLst>
          </p:cNvPr>
          <p:cNvGrpSpPr/>
          <p:nvPr/>
        </p:nvGrpSpPr>
        <p:grpSpPr>
          <a:xfrm>
            <a:off x="3345708" y="2874368"/>
            <a:ext cx="1828800" cy="2287438"/>
            <a:chOff x="2138497" y="855941"/>
            <a:chExt cx="1974242" cy="236909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5846E90-71A2-4AF3-B89E-780D41A6A1DB}"/>
                </a:ext>
              </a:extLst>
            </p:cNvPr>
            <p:cNvSpPr/>
            <p:nvPr/>
          </p:nvSpPr>
          <p:spPr>
            <a:xfrm>
              <a:off x="2138497" y="855941"/>
              <a:ext cx="1974242" cy="2369090"/>
            </a:xfrm>
            <a:prstGeom prst="rect">
              <a:avLst/>
            </a:prstGeom>
          </p:spPr>
          <p:style>
            <a:lnRef idx="2">
              <a:schemeClr val="accent2">
                <a:hueOff val="-363841"/>
                <a:satOff val="-20982"/>
                <a:lumOff val="2157"/>
                <a:alphaOff val="0"/>
              </a:schemeClr>
            </a:lnRef>
            <a:fillRef idx="1">
              <a:schemeClr val="accent2">
                <a:hueOff val="-363841"/>
                <a:satOff val="-20982"/>
                <a:lumOff val="2157"/>
                <a:alphaOff val="0"/>
              </a:schemeClr>
            </a:fillRef>
            <a:effectRef idx="0">
              <a:schemeClr val="accent2">
                <a:hueOff val="-363841"/>
                <a:satOff val="-20982"/>
                <a:lumOff val="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DF2D64E-F9EC-4C66-94B8-05E4F883C612}"/>
                </a:ext>
              </a:extLst>
            </p:cNvPr>
            <p:cNvSpPr txBox="1"/>
            <p:nvPr/>
          </p:nvSpPr>
          <p:spPr>
            <a:xfrm>
              <a:off x="2138497" y="1707502"/>
              <a:ext cx="1974242" cy="1421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0" rIns="195011" bIns="330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Production to Date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A2CF19D-F173-4582-9E7F-C0E033F12990}"/>
              </a:ext>
            </a:extLst>
          </p:cNvPr>
          <p:cNvGrpSpPr/>
          <p:nvPr/>
        </p:nvGrpSpPr>
        <p:grpSpPr>
          <a:xfrm>
            <a:off x="7261074" y="2867381"/>
            <a:ext cx="1828800" cy="2286000"/>
            <a:chOff x="6402860" y="855941"/>
            <a:chExt cx="1974242" cy="2369090"/>
          </a:xfrm>
          <a:solidFill>
            <a:srgbClr val="ABB0CD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153E3BF-71CB-4DEE-A788-32A97C1CA3FB}"/>
                </a:ext>
              </a:extLst>
            </p:cNvPr>
            <p:cNvSpPr/>
            <p:nvPr/>
          </p:nvSpPr>
          <p:spPr>
            <a:xfrm>
              <a:off x="6402860" y="855941"/>
              <a:ext cx="1974242" cy="23690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hueOff val="-1091522"/>
                <a:satOff val="-62946"/>
                <a:lumOff val="6471"/>
                <a:alphaOff val="0"/>
              </a:schemeClr>
            </a:lnRef>
            <a:fillRef idx="1">
              <a:schemeClr val="accent2">
                <a:hueOff val="-1091522"/>
                <a:satOff val="-62946"/>
                <a:lumOff val="6471"/>
                <a:alphaOff val="0"/>
              </a:schemeClr>
            </a:fillRef>
            <a:effectRef idx="0">
              <a:schemeClr val="accent2">
                <a:hueOff val="-1091522"/>
                <a:satOff val="-62946"/>
                <a:lumOff val="647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AFE0887-66A2-4CEB-B95F-3FEE136A4EE6}"/>
                </a:ext>
              </a:extLst>
            </p:cNvPr>
            <p:cNvSpPr txBox="1"/>
            <p:nvPr/>
          </p:nvSpPr>
          <p:spPr>
            <a:xfrm>
              <a:off x="6402860" y="1685386"/>
              <a:ext cx="1974242" cy="1421454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0" rIns="195011" bIns="330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dirty="0"/>
                <a:t>Grand Total Savings</a:t>
              </a:r>
              <a:endParaRPr lang="en-US" sz="2000" kern="1200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A67BE1C-9260-4C2E-B072-285EFBC2D660}"/>
              </a:ext>
            </a:extLst>
          </p:cNvPr>
          <p:cNvGrpSpPr/>
          <p:nvPr/>
        </p:nvGrpSpPr>
        <p:grpSpPr>
          <a:xfrm>
            <a:off x="9208672" y="2858237"/>
            <a:ext cx="1828800" cy="2286000"/>
            <a:chOff x="8535042" y="855941"/>
            <a:chExt cx="1974242" cy="2369090"/>
          </a:xfrm>
          <a:solidFill>
            <a:srgbClr val="26337A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D45C293-33F5-431B-B689-2CFDDA0F54B4}"/>
                </a:ext>
              </a:extLst>
            </p:cNvPr>
            <p:cNvSpPr/>
            <p:nvPr/>
          </p:nvSpPr>
          <p:spPr>
            <a:xfrm>
              <a:off x="8535042" y="855941"/>
              <a:ext cx="1974242" cy="2369090"/>
            </a:xfrm>
            <a:prstGeom prst="rect">
              <a:avLst/>
            </a:prstGeom>
            <a:grpFill/>
          </p:spPr>
          <p:style>
            <a:lnRef idx="2">
              <a:schemeClr val="accent2">
                <a:hueOff val="-1455363"/>
                <a:satOff val="-83928"/>
                <a:lumOff val="8628"/>
                <a:alphaOff val="0"/>
              </a:schemeClr>
            </a:lnRef>
            <a:fillRef idx="1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0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CE8D5C6-C408-4D23-B2A6-D31F62DF2BB9}"/>
                </a:ext>
              </a:extLst>
            </p:cNvPr>
            <p:cNvSpPr txBox="1"/>
            <p:nvPr/>
          </p:nvSpPr>
          <p:spPr>
            <a:xfrm>
              <a:off x="8563724" y="1694425"/>
              <a:ext cx="1929746" cy="142145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0" rIns="195011" bIns="330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dirty="0"/>
                <a:t>Moving Forward</a:t>
              </a:r>
              <a:endParaRPr lang="en-US" sz="2000" kern="1200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C6460FB-C868-4FC7-BA1A-806BA7DF7235}"/>
              </a:ext>
            </a:extLst>
          </p:cNvPr>
          <p:cNvGrpSpPr/>
          <p:nvPr/>
        </p:nvGrpSpPr>
        <p:grpSpPr>
          <a:xfrm>
            <a:off x="940959" y="2872603"/>
            <a:ext cx="2387352" cy="948471"/>
            <a:chOff x="6315" y="855941"/>
            <a:chExt cx="2387352" cy="94847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BC8B997-D469-401A-A362-42897458B757}"/>
                </a:ext>
              </a:extLst>
            </p:cNvPr>
            <p:cNvSpPr/>
            <p:nvPr/>
          </p:nvSpPr>
          <p:spPr>
            <a:xfrm>
              <a:off x="6315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BD48941-46A8-478D-A6FD-8449509FCC1E}"/>
                </a:ext>
              </a:extLst>
            </p:cNvPr>
            <p:cNvSpPr txBox="1"/>
            <p:nvPr/>
          </p:nvSpPr>
          <p:spPr>
            <a:xfrm>
              <a:off x="419425" y="856776"/>
              <a:ext cx="1974242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400" kern="1200" dirty="0"/>
                <a:t>01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D88946D-D9EE-499D-83C9-9819729E203E}"/>
              </a:ext>
            </a:extLst>
          </p:cNvPr>
          <p:cNvGrpSpPr/>
          <p:nvPr/>
        </p:nvGrpSpPr>
        <p:grpSpPr>
          <a:xfrm>
            <a:off x="3338989" y="2871165"/>
            <a:ext cx="2092223" cy="950512"/>
            <a:chOff x="2020516" y="855941"/>
            <a:chExt cx="2092223" cy="950512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3C4E158-74B1-4BA4-87CA-4322FB265749}"/>
                </a:ext>
              </a:extLst>
            </p:cNvPr>
            <p:cNvSpPr/>
            <p:nvPr/>
          </p:nvSpPr>
          <p:spPr>
            <a:xfrm>
              <a:off x="2138497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363841"/>
                <a:satOff val="-20982"/>
                <a:lumOff val="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38E1367-3B7C-4A6B-A448-973F62C25906}"/>
                </a:ext>
              </a:extLst>
            </p:cNvPr>
            <p:cNvSpPr txBox="1"/>
            <p:nvPr/>
          </p:nvSpPr>
          <p:spPr>
            <a:xfrm>
              <a:off x="2020516" y="858817"/>
              <a:ext cx="1974242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400" kern="1200" dirty="0"/>
                <a:t>02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11F1E8F-C4E6-4E40-82EB-8BAACCF27EBB}"/>
              </a:ext>
            </a:extLst>
          </p:cNvPr>
          <p:cNvGrpSpPr/>
          <p:nvPr/>
        </p:nvGrpSpPr>
        <p:grpSpPr>
          <a:xfrm>
            <a:off x="5313476" y="2872603"/>
            <a:ext cx="1828800" cy="2286000"/>
            <a:chOff x="4270678" y="855941"/>
            <a:chExt cx="1974242" cy="2369090"/>
          </a:xfrm>
          <a:solidFill>
            <a:srgbClr val="F9B27A"/>
          </a:solidFill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5E5E0D7-AABC-4F29-B9BE-8B09F4532C2D}"/>
                </a:ext>
              </a:extLst>
            </p:cNvPr>
            <p:cNvSpPr/>
            <p:nvPr/>
          </p:nvSpPr>
          <p:spPr>
            <a:xfrm>
              <a:off x="4270678" y="855941"/>
              <a:ext cx="1974242" cy="23690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hueOff val="-727682"/>
                <a:satOff val="-41964"/>
                <a:lumOff val="4314"/>
                <a:alphaOff val="0"/>
              </a:schemeClr>
            </a:lnRef>
            <a:fillRef idx="1">
              <a:schemeClr val="accent2">
                <a:hueOff val="-727682"/>
                <a:satOff val="-41964"/>
                <a:lumOff val="4314"/>
                <a:alphaOff val="0"/>
              </a:schemeClr>
            </a:fillRef>
            <a:effectRef idx="0">
              <a:schemeClr val="accent2">
                <a:hueOff val="-727682"/>
                <a:satOff val="-41964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38AEB66-1BDC-4F7C-9A1D-B425E002AF12}"/>
                </a:ext>
              </a:extLst>
            </p:cNvPr>
            <p:cNvSpPr txBox="1"/>
            <p:nvPr/>
          </p:nvSpPr>
          <p:spPr>
            <a:xfrm>
              <a:off x="4270678" y="1679974"/>
              <a:ext cx="1974242" cy="1421454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0" rIns="195011" bIns="330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Projected SREC Revenue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8D0FED5-DAB6-41E9-8FD0-CA22B7495A30}"/>
              </a:ext>
            </a:extLst>
          </p:cNvPr>
          <p:cNvGrpSpPr/>
          <p:nvPr/>
        </p:nvGrpSpPr>
        <p:grpSpPr>
          <a:xfrm>
            <a:off x="5088823" y="2863691"/>
            <a:ext cx="2186900" cy="957986"/>
            <a:chOff x="4270678" y="845591"/>
            <a:chExt cx="2186900" cy="957986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D1FDAAD-82F8-46AF-8593-F36AD7284E59}"/>
                </a:ext>
              </a:extLst>
            </p:cNvPr>
            <p:cNvSpPr/>
            <p:nvPr/>
          </p:nvSpPr>
          <p:spPr>
            <a:xfrm>
              <a:off x="4270678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727682"/>
                <a:satOff val="-41964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A9C2517-3D1F-4E54-896C-34540B074F03}"/>
                </a:ext>
              </a:extLst>
            </p:cNvPr>
            <p:cNvSpPr txBox="1"/>
            <p:nvPr/>
          </p:nvSpPr>
          <p:spPr>
            <a:xfrm>
              <a:off x="4483336" y="845591"/>
              <a:ext cx="1974242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400" kern="1200" dirty="0"/>
                <a:t>03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6F72C18-84CB-4729-8FD2-41313E4AC018}"/>
              </a:ext>
            </a:extLst>
          </p:cNvPr>
          <p:cNvGrpSpPr/>
          <p:nvPr/>
        </p:nvGrpSpPr>
        <p:grpSpPr>
          <a:xfrm>
            <a:off x="7244749" y="2865732"/>
            <a:ext cx="1985543" cy="955945"/>
            <a:chOff x="6391559" y="847632"/>
            <a:chExt cx="1985543" cy="955945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9379B5A-8A4C-48F6-82C5-EEB10B6B6172}"/>
                </a:ext>
              </a:extLst>
            </p:cNvPr>
            <p:cNvSpPr/>
            <p:nvPr/>
          </p:nvSpPr>
          <p:spPr>
            <a:xfrm>
              <a:off x="6402860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1091522"/>
                <a:satOff val="-62946"/>
                <a:lumOff val="647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A475D1B-04D4-4357-9D86-74910B804999}"/>
                </a:ext>
              </a:extLst>
            </p:cNvPr>
            <p:cNvSpPr txBox="1"/>
            <p:nvPr/>
          </p:nvSpPr>
          <p:spPr>
            <a:xfrm>
              <a:off x="6391559" y="847632"/>
              <a:ext cx="1974242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400" kern="1200" dirty="0"/>
                <a:t>04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25C8AD-1BE7-4043-9FDD-B8CC948A355A}"/>
              </a:ext>
            </a:extLst>
          </p:cNvPr>
          <p:cNvGrpSpPr/>
          <p:nvPr/>
        </p:nvGrpSpPr>
        <p:grpSpPr>
          <a:xfrm>
            <a:off x="9155905" y="2893978"/>
            <a:ext cx="2010759" cy="947636"/>
            <a:chOff x="8535042" y="855941"/>
            <a:chExt cx="2010759" cy="947636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3DE9AD6-9374-4511-995A-2CE6B37D9CC2}"/>
                </a:ext>
              </a:extLst>
            </p:cNvPr>
            <p:cNvSpPr/>
            <p:nvPr/>
          </p:nvSpPr>
          <p:spPr>
            <a:xfrm>
              <a:off x="8535042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7BDA867-529D-477D-B34C-90C568AE8AD1}"/>
                </a:ext>
              </a:extLst>
            </p:cNvPr>
            <p:cNvSpPr txBox="1"/>
            <p:nvPr/>
          </p:nvSpPr>
          <p:spPr>
            <a:xfrm>
              <a:off x="8571559" y="855941"/>
              <a:ext cx="1974242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400" kern="1200" dirty="0"/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6395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3DD7080B-EC72-4804-AF41-162DB578199A}"/>
              </a:ext>
            </a:extLst>
          </p:cNvPr>
          <p:cNvSpPr/>
          <p:nvPr/>
        </p:nvSpPr>
        <p:spPr>
          <a:xfrm>
            <a:off x="-403030" y="1209015"/>
            <a:ext cx="1974242" cy="342141"/>
          </a:xfrm>
          <a:prstGeom prst="rect">
            <a:avLst/>
          </a:pr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4B3E377-E8FA-4E09-82BC-7E4509FB509C}"/>
              </a:ext>
            </a:extLst>
          </p:cNvPr>
          <p:cNvGrpSpPr/>
          <p:nvPr/>
        </p:nvGrpSpPr>
        <p:grpSpPr>
          <a:xfrm>
            <a:off x="-109154" y="4498331"/>
            <a:ext cx="1202262" cy="343081"/>
            <a:chOff x="8521038" y="855941"/>
            <a:chExt cx="1988246" cy="95023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A6A8BED-B8EB-4315-81EF-EDC4FC1DA619}"/>
                </a:ext>
              </a:extLst>
            </p:cNvPr>
            <p:cNvSpPr/>
            <p:nvPr/>
          </p:nvSpPr>
          <p:spPr>
            <a:xfrm>
              <a:off x="8535042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F1F1D99-0469-4B60-A75D-7343F06AEB12}"/>
                </a:ext>
              </a:extLst>
            </p:cNvPr>
            <p:cNvSpPr txBox="1"/>
            <p:nvPr/>
          </p:nvSpPr>
          <p:spPr>
            <a:xfrm>
              <a:off x="8521038" y="858542"/>
              <a:ext cx="1974242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/>
                <a:t>04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F5C37F1-7A77-4BBB-9F8A-7DF8A29650A3}"/>
              </a:ext>
            </a:extLst>
          </p:cNvPr>
          <p:cNvGrpSpPr/>
          <p:nvPr/>
        </p:nvGrpSpPr>
        <p:grpSpPr>
          <a:xfrm>
            <a:off x="0" y="1790617"/>
            <a:ext cx="1709592" cy="1213736"/>
            <a:chOff x="-1031031" y="-599153"/>
            <a:chExt cx="3011588" cy="240273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5EF5E0-6864-4C1A-BE3F-0FECB0318163}"/>
                </a:ext>
              </a:extLst>
            </p:cNvPr>
            <p:cNvSpPr/>
            <p:nvPr/>
          </p:nvSpPr>
          <p:spPr>
            <a:xfrm>
              <a:off x="6315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0BA29BF-046F-4345-9B52-7CD47CF11857}"/>
                </a:ext>
              </a:extLst>
            </p:cNvPr>
            <p:cNvSpPr txBox="1"/>
            <p:nvPr/>
          </p:nvSpPr>
          <p:spPr>
            <a:xfrm>
              <a:off x="-1031031" y="-599153"/>
              <a:ext cx="1974243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800" kern="1200" dirty="0">
                  <a:solidFill>
                    <a:srgbClr val="000090"/>
                  </a:solidFill>
                </a:rPr>
                <a:t>01</a:t>
              </a:r>
            </a:p>
          </p:txBody>
        </p:sp>
      </p:grpSp>
      <p:sp>
        <p:nvSpPr>
          <p:cNvPr id="47" name="Title 6">
            <a:extLst>
              <a:ext uri="{FF2B5EF4-FFF2-40B4-BE49-F238E27FC236}">
                <a16:creationId xmlns:a16="http://schemas.microsoft.com/office/drawing/2014/main" id="{C45386CB-FDAD-4A8E-9601-6216C4EE949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8828" y="1753304"/>
            <a:ext cx="1051560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0090"/>
                </a:solidFill>
                <a:latin typeface="Arial"/>
                <a:cs typeface="Arial"/>
              </a:rPr>
              <a:t>About Me</a:t>
            </a:r>
            <a:endParaRPr lang="en-US" sz="3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8778AA-280D-4E61-9A14-55F9983202FF}"/>
              </a:ext>
            </a:extLst>
          </p:cNvPr>
          <p:cNvSpPr/>
          <p:nvPr/>
        </p:nvSpPr>
        <p:spPr>
          <a:xfrm>
            <a:off x="4598873" y="2524282"/>
            <a:ext cx="2157289" cy="308493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9AB6D1-A9A4-46FB-B9C4-DD350D65106C}"/>
              </a:ext>
            </a:extLst>
          </p:cNvPr>
          <p:cNvSpPr txBox="1"/>
          <p:nvPr/>
        </p:nvSpPr>
        <p:spPr>
          <a:xfrm>
            <a:off x="948828" y="2366520"/>
            <a:ext cx="110436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Arash Habibi-Soureh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9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BS and MS in Chemical Engineering, Purdue University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Specialization in Energy Systems and Processes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Focus in Solar and Battery Energy Storage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9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Current Role: Solar M&amp;V Manager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Accounting of solar production and dollar savings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7B6D3DC-1BE0-4089-9FB3-F163651CE1A0}"/>
              </a:ext>
            </a:extLst>
          </p:cNvPr>
          <p:cNvGrpSpPr/>
          <p:nvPr/>
        </p:nvGrpSpPr>
        <p:grpSpPr>
          <a:xfrm>
            <a:off x="-92604" y="5295902"/>
            <a:ext cx="1202262" cy="343081"/>
            <a:chOff x="8521038" y="855941"/>
            <a:chExt cx="1988246" cy="950237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0E9999D-C298-4E5C-A987-68F83B93A373}"/>
                </a:ext>
              </a:extLst>
            </p:cNvPr>
            <p:cNvSpPr/>
            <p:nvPr/>
          </p:nvSpPr>
          <p:spPr>
            <a:xfrm>
              <a:off x="8535042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1D7742A-FB20-47EE-99F6-0F50D3500078}"/>
                </a:ext>
              </a:extLst>
            </p:cNvPr>
            <p:cNvSpPr txBox="1"/>
            <p:nvPr/>
          </p:nvSpPr>
          <p:spPr>
            <a:xfrm>
              <a:off x="8521038" y="858542"/>
              <a:ext cx="1974242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/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5103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7C7DA54A-11BA-4571-A9E6-BFA9CCFEE785}"/>
              </a:ext>
            </a:extLst>
          </p:cNvPr>
          <p:cNvGrpSpPr/>
          <p:nvPr/>
        </p:nvGrpSpPr>
        <p:grpSpPr>
          <a:xfrm>
            <a:off x="-305368" y="2812498"/>
            <a:ext cx="1454600" cy="446917"/>
            <a:chOff x="4270678" y="855941"/>
            <a:chExt cx="2289699" cy="123782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958C151-EA36-4DA4-A432-F6A4DF80AEE5}"/>
                </a:ext>
              </a:extLst>
            </p:cNvPr>
            <p:cNvSpPr/>
            <p:nvPr/>
          </p:nvSpPr>
          <p:spPr>
            <a:xfrm>
              <a:off x="4270678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727682"/>
                <a:satOff val="-41964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9CFA509-29FF-434B-AABD-4559FBE8FCA0}"/>
                </a:ext>
              </a:extLst>
            </p:cNvPr>
            <p:cNvSpPr txBox="1"/>
            <p:nvPr/>
          </p:nvSpPr>
          <p:spPr>
            <a:xfrm>
              <a:off x="4586134" y="1146136"/>
              <a:ext cx="1974243" cy="94763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/>
                <a:t>02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7B6D3DC-1BE0-4089-9FB3-F163651CE1A0}"/>
              </a:ext>
            </a:extLst>
          </p:cNvPr>
          <p:cNvGrpSpPr/>
          <p:nvPr/>
        </p:nvGrpSpPr>
        <p:grpSpPr>
          <a:xfrm>
            <a:off x="-92604" y="5295902"/>
            <a:ext cx="1202262" cy="343081"/>
            <a:chOff x="8521038" y="855941"/>
            <a:chExt cx="1988246" cy="950237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0E9999D-C298-4E5C-A987-68F83B93A373}"/>
                </a:ext>
              </a:extLst>
            </p:cNvPr>
            <p:cNvSpPr/>
            <p:nvPr/>
          </p:nvSpPr>
          <p:spPr>
            <a:xfrm>
              <a:off x="8535042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1D7742A-FB20-47EE-99F6-0F50D3500078}"/>
                </a:ext>
              </a:extLst>
            </p:cNvPr>
            <p:cNvSpPr txBox="1"/>
            <p:nvPr/>
          </p:nvSpPr>
          <p:spPr>
            <a:xfrm>
              <a:off x="8521038" y="858542"/>
              <a:ext cx="1974242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/>
                <a:t>05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00FF0A2-7F29-4818-983C-447B4DA932DB}"/>
              </a:ext>
            </a:extLst>
          </p:cNvPr>
          <p:cNvGrpSpPr/>
          <p:nvPr/>
        </p:nvGrpSpPr>
        <p:grpSpPr>
          <a:xfrm>
            <a:off x="0" y="1790617"/>
            <a:ext cx="1709592" cy="1213736"/>
            <a:chOff x="-1031031" y="-599153"/>
            <a:chExt cx="3011588" cy="2402730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0B232F7-FB3B-40EC-9921-0401F40D756A}"/>
                </a:ext>
              </a:extLst>
            </p:cNvPr>
            <p:cNvSpPr/>
            <p:nvPr/>
          </p:nvSpPr>
          <p:spPr>
            <a:xfrm>
              <a:off x="6315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6420927-052D-45E0-A35E-D54A8A6E5109}"/>
                </a:ext>
              </a:extLst>
            </p:cNvPr>
            <p:cNvSpPr txBox="1"/>
            <p:nvPr/>
          </p:nvSpPr>
          <p:spPr>
            <a:xfrm>
              <a:off x="-1031031" y="-599153"/>
              <a:ext cx="1974243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800" kern="1200" dirty="0">
                  <a:solidFill>
                    <a:srgbClr val="000090"/>
                  </a:solidFill>
                </a:rPr>
                <a:t>02</a:t>
              </a:r>
            </a:p>
          </p:txBody>
        </p:sp>
      </p:grpSp>
      <p:sp>
        <p:nvSpPr>
          <p:cNvPr id="53" name="Title 6">
            <a:extLst>
              <a:ext uri="{FF2B5EF4-FFF2-40B4-BE49-F238E27FC236}">
                <a16:creationId xmlns:a16="http://schemas.microsoft.com/office/drawing/2014/main" id="{860CF192-C89D-4CC7-911D-E18860E849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8828" y="1753304"/>
            <a:ext cx="1051560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0090"/>
                </a:solidFill>
                <a:latin typeface="Arial"/>
                <a:cs typeface="Arial"/>
              </a:rPr>
              <a:t>Production to Date</a:t>
            </a:r>
            <a:endParaRPr lang="en-US" sz="34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6DE012B-469D-43E1-AB22-7CF07A8E88E1}"/>
              </a:ext>
            </a:extLst>
          </p:cNvPr>
          <p:cNvSpPr txBox="1"/>
          <p:nvPr/>
        </p:nvSpPr>
        <p:spPr>
          <a:xfrm>
            <a:off x="906781" y="2514820"/>
            <a:ext cx="497718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System started 9/13/2018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9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Production to Date = 454,660 kWh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Contracted Rate = $0.111/kWh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9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Therefore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90"/>
                </a:solidFill>
              </a:rPr>
              <a:t>Construction Savings = $50,467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6A2493-EC52-46B6-B827-1D8495610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1876" y="2079713"/>
            <a:ext cx="4776833" cy="390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69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37B6D3DC-1BE0-4089-9FB3-F163651CE1A0}"/>
              </a:ext>
            </a:extLst>
          </p:cNvPr>
          <p:cNvGrpSpPr/>
          <p:nvPr/>
        </p:nvGrpSpPr>
        <p:grpSpPr>
          <a:xfrm>
            <a:off x="-92604" y="5295902"/>
            <a:ext cx="1202262" cy="343081"/>
            <a:chOff x="8521038" y="855941"/>
            <a:chExt cx="1988246" cy="950237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0E9999D-C298-4E5C-A987-68F83B93A373}"/>
                </a:ext>
              </a:extLst>
            </p:cNvPr>
            <p:cNvSpPr/>
            <p:nvPr/>
          </p:nvSpPr>
          <p:spPr>
            <a:xfrm>
              <a:off x="8535042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1D7742A-FB20-47EE-99F6-0F50D3500078}"/>
                </a:ext>
              </a:extLst>
            </p:cNvPr>
            <p:cNvSpPr txBox="1"/>
            <p:nvPr/>
          </p:nvSpPr>
          <p:spPr>
            <a:xfrm>
              <a:off x="8521038" y="858542"/>
              <a:ext cx="1974242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/>
                <a:t>05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FF76F8F9-7D5F-4616-9C34-CD6590A158EC}"/>
              </a:ext>
            </a:extLst>
          </p:cNvPr>
          <p:cNvSpPr txBox="1"/>
          <p:nvPr/>
        </p:nvSpPr>
        <p:spPr>
          <a:xfrm>
            <a:off x="426599" y="5396765"/>
            <a:ext cx="1720324" cy="3730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95011" tIns="0" rIns="195011" bIns="330200" numCol="1" spcCol="1270" anchor="t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300" kern="1200" dirty="0"/>
              <a:t>Lessons earned 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B032D91-D245-4F7C-9415-D1C8B6A7A554}"/>
              </a:ext>
            </a:extLst>
          </p:cNvPr>
          <p:cNvGrpSpPr/>
          <p:nvPr/>
        </p:nvGrpSpPr>
        <p:grpSpPr>
          <a:xfrm>
            <a:off x="0" y="1790617"/>
            <a:ext cx="1709592" cy="1213736"/>
            <a:chOff x="-1031031" y="-599153"/>
            <a:chExt cx="3011588" cy="2402730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CA55F49-54BB-4310-A413-025892F69946}"/>
                </a:ext>
              </a:extLst>
            </p:cNvPr>
            <p:cNvSpPr/>
            <p:nvPr/>
          </p:nvSpPr>
          <p:spPr>
            <a:xfrm>
              <a:off x="6315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A26879F-6655-4219-9248-38330CC2BD62}"/>
                </a:ext>
              </a:extLst>
            </p:cNvPr>
            <p:cNvSpPr txBox="1"/>
            <p:nvPr/>
          </p:nvSpPr>
          <p:spPr>
            <a:xfrm>
              <a:off x="-1031031" y="-599153"/>
              <a:ext cx="1974243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800" kern="1200" dirty="0">
                  <a:solidFill>
                    <a:srgbClr val="000090"/>
                  </a:solidFill>
                </a:rPr>
                <a:t>03</a:t>
              </a:r>
            </a:p>
          </p:txBody>
        </p:sp>
      </p:grpSp>
      <p:sp>
        <p:nvSpPr>
          <p:cNvPr id="52" name="Title 6">
            <a:extLst>
              <a:ext uri="{FF2B5EF4-FFF2-40B4-BE49-F238E27FC236}">
                <a16:creationId xmlns:a16="http://schemas.microsoft.com/office/drawing/2014/main" id="{F1630C8A-395D-4DDD-ACC1-844C451BFA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8828" y="1753304"/>
            <a:ext cx="1051560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0090"/>
                </a:solidFill>
                <a:latin typeface="Arial"/>
                <a:cs typeface="Arial"/>
              </a:rPr>
              <a:t>Projected SREC Revenue</a:t>
            </a:r>
            <a:endParaRPr lang="en-US" sz="34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942E8A6-41DA-4883-B534-0A114680EB86}"/>
              </a:ext>
            </a:extLst>
          </p:cNvPr>
          <p:cNvSpPr txBox="1"/>
          <p:nvPr/>
        </p:nvSpPr>
        <p:spPr>
          <a:xfrm>
            <a:off x="948828" y="2543365"/>
            <a:ext cx="110436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1 SREC = 1,000 kWh of Solar Production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9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SRECs available for Sale as of November 2018 = 388 SRECs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1 SREC = $25 (In OH Market)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00090"/>
                </a:solidFill>
              </a:rPr>
              <a:t>SRECTrade</a:t>
            </a:r>
            <a:r>
              <a:rPr lang="en-US" sz="2400" dirty="0">
                <a:solidFill>
                  <a:srgbClr val="000090"/>
                </a:solidFill>
              </a:rPr>
              <a:t> Fees = 2.5%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9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Therefore,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90"/>
                </a:solidFill>
              </a:rPr>
              <a:t>Projected SREC Income = $9,455</a:t>
            </a:r>
          </a:p>
        </p:txBody>
      </p:sp>
    </p:spTree>
    <p:extLst>
      <p:ext uri="{BB962C8B-B14F-4D97-AF65-F5344CB8AC3E}">
        <p14:creationId xmlns:p14="http://schemas.microsoft.com/office/powerpoint/2010/main" val="2987978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3DD7080B-EC72-4804-AF41-162DB578199A}"/>
              </a:ext>
            </a:extLst>
          </p:cNvPr>
          <p:cNvSpPr/>
          <p:nvPr/>
        </p:nvSpPr>
        <p:spPr>
          <a:xfrm>
            <a:off x="-403030" y="1209015"/>
            <a:ext cx="1974242" cy="342141"/>
          </a:xfrm>
          <a:prstGeom prst="rect">
            <a:avLst/>
          </a:pr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7FEC288-6E19-4298-823D-41EBEDFF130A}"/>
              </a:ext>
            </a:extLst>
          </p:cNvPr>
          <p:cNvGrpSpPr/>
          <p:nvPr/>
        </p:nvGrpSpPr>
        <p:grpSpPr>
          <a:xfrm>
            <a:off x="-305368" y="2812498"/>
            <a:ext cx="2640619" cy="446917"/>
            <a:chOff x="-304816" y="3233722"/>
            <a:chExt cx="2640619" cy="44691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C7DA54A-11BA-4571-A9E6-BFA9CCFEE785}"/>
                </a:ext>
              </a:extLst>
            </p:cNvPr>
            <p:cNvGrpSpPr/>
            <p:nvPr/>
          </p:nvGrpSpPr>
          <p:grpSpPr>
            <a:xfrm>
              <a:off x="-304816" y="3233722"/>
              <a:ext cx="1454600" cy="446917"/>
              <a:chOff x="4270678" y="855941"/>
              <a:chExt cx="2289699" cy="1237826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58C151-EA36-4DA4-A432-F6A4DF80AEE5}"/>
                  </a:ext>
                </a:extLst>
              </p:cNvPr>
              <p:cNvSpPr/>
              <p:nvPr/>
            </p:nvSpPr>
            <p:spPr>
              <a:xfrm>
                <a:off x="4270678" y="855941"/>
                <a:ext cx="1974242" cy="947636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-727682"/>
                  <a:satOff val="-41964"/>
                  <a:lumOff val="4314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9CFA509-29FF-434B-AABD-4559FBE8FCA0}"/>
                  </a:ext>
                </a:extLst>
              </p:cNvPr>
              <p:cNvSpPr txBox="1"/>
              <p:nvPr/>
            </p:nvSpPr>
            <p:spPr>
              <a:xfrm>
                <a:off x="4586134" y="1146136"/>
                <a:ext cx="1974243" cy="947631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5011" tIns="165100" rIns="195011" bIns="165100" numCol="1" spcCol="1270" anchor="ctr" anchorCtr="0">
                <a:noAutofit/>
              </a:bodyPr>
              <a:lstStyle/>
              <a:p>
                <a:pPr marL="0" lvl="0" indent="0" algn="l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800" kern="1200" dirty="0"/>
                  <a:t>02</a:t>
                </a: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6C86171-ABBA-4CFD-90A5-F5396FABC8C2}"/>
                </a:ext>
              </a:extLst>
            </p:cNvPr>
            <p:cNvSpPr txBox="1"/>
            <p:nvPr/>
          </p:nvSpPr>
          <p:spPr>
            <a:xfrm>
              <a:off x="423159" y="3395821"/>
              <a:ext cx="1912644" cy="209646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0" rIns="195011" bIns="330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300" kern="1200" dirty="0"/>
                <a:t>Guaranteed Energy Savings Process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600" kern="1200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CCCEDFB-A6BE-4BCB-A0B3-175871B853AD}"/>
              </a:ext>
            </a:extLst>
          </p:cNvPr>
          <p:cNvGrpSpPr/>
          <p:nvPr/>
        </p:nvGrpSpPr>
        <p:grpSpPr>
          <a:xfrm>
            <a:off x="-119579" y="3724605"/>
            <a:ext cx="2432340" cy="421010"/>
            <a:chOff x="-119579" y="3724605"/>
            <a:chExt cx="2432340" cy="421010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1A014DC2-A022-403A-9A56-7F6FFA223F08}"/>
                </a:ext>
              </a:extLst>
            </p:cNvPr>
            <p:cNvGrpSpPr/>
            <p:nvPr/>
          </p:nvGrpSpPr>
          <p:grpSpPr>
            <a:xfrm>
              <a:off x="-119579" y="3724605"/>
              <a:ext cx="1045343" cy="345143"/>
              <a:chOff x="6391559" y="847631"/>
              <a:chExt cx="1985543" cy="955946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483886D8-BBD8-4700-B16A-B06D1F1AD992}"/>
                  </a:ext>
                </a:extLst>
              </p:cNvPr>
              <p:cNvSpPr/>
              <p:nvPr/>
            </p:nvSpPr>
            <p:spPr>
              <a:xfrm>
                <a:off x="6402860" y="855941"/>
                <a:ext cx="1974242" cy="947636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-1091522"/>
                  <a:satOff val="-62946"/>
                  <a:lumOff val="6471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1ECB7C8-E921-4533-987E-0DEC898315D9}"/>
                  </a:ext>
                </a:extLst>
              </p:cNvPr>
              <p:cNvSpPr txBox="1"/>
              <p:nvPr/>
            </p:nvSpPr>
            <p:spPr>
              <a:xfrm>
                <a:off x="6391559" y="847631"/>
                <a:ext cx="1974242" cy="947635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5011" tIns="165100" rIns="195011" bIns="165100" numCol="1" spcCol="1270" anchor="ctr" anchorCtr="0">
                <a:noAutofit/>
              </a:bodyPr>
              <a:lstStyle/>
              <a:p>
                <a:pPr marL="0" lvl="0" indent="0" algn="l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800" kern="1200" dirty="0"/>
                  <a:t>03</a:t>
                </a: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ED30F06-1B78-48A2-BB98-E614F1EF0AE8}"/>
                </a:ext>
              </a:extLst>
            </p:cNvPr>
            <p:cNvSpPr txBox="1"/>
            <p:nvPr/>
          </p:nvSpPr>
          <p:spPr>
            <a:xfrm>
              <a:off x="399031" y="3772599"/>
              <a:ext cx="1913730" cy="373016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0" rIns="195011" bIns="330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300" dirty="0"/>
                <a:t>Selecting a Provider</a:t>
              </a:r>
              <a:endParaRPr lang="en-US" sz="1300" kern="1200" dirty="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7E8EDF0-05D6-4087-AF16-0D144FBAFC2C}"/>
              </a:ext>
            </a:extLst>
          </p:cNvPr>
          <p:cNvGrpSpPr/>
          <p:nvPr/>
        </p:nvGrpSpPr>
        <p:grpSpPr>
          <a:xfrm>
            <a:off x="0" y="1790617"/>
            <a:ext cx="1709592" cy="1213736"/>
            <a:chOff x="-1031031" y="-599153"/>
            <a:chExt cx="3011588" cy="240273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6A7F5C7-1287-4D78-8F6F-CDD2A32BAD72}"/>
                </a:ext>
              </a:extLst>
            </p:cNvPr>
            <p:cNvSpPr/>
            <p:nvPr/>
          </p:nvSpPr>
          <p:spPr>
            <a:xfrm>
              <a:off x="6315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B75CDE9-FBFD-46A9-804B-0E4AB89E7A08}"/>
                </a:ext>
              </a:extLst>
            </p:cNvPr>
            <p:cNvSpPr txBox="1"/>
            <p:nvPr/>
          </p:nvSpPr>
          <p:spPr>
            <a:xfrm>
              <a:off x="-1031031" y="-599153"/>
              <a:ext cx="1974243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800" kern="1200" dirty="0">
                  <a:solidFill>
                    <a:srgbClr val="000090"/>
                  </a:solidFill>
                </a:rPr>
                <a:t>04</a:t>
              </a:r>
            </a:p>
          </p:txBody>
        </p:sp>
      </p:grpSp>
      <p:sp>
        <p:nvSpPr>
          <p:cNvPr id="57" name="Title 6">
            <a:extLst>
              <a:ext uri="{FF2B5EF4-FFF2-40B4-BE49-F238E27FC236}">
                <a16:creationId xmlns:a16="http://schemas.microsoft.com/office/drawing/2014/main" id="{CC9DCBF0-530F-4BDE-8206-09465350F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8828" y="1753304"/>
            <a:ext cx="1051560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0090"/>
                </a:solidFill>
                <a:latin typeface="Arial"/>
                <a:cs typeface="Arial"/>
              </a:rPr>
              <a:t>Grand Total Savings</a:t>
            </a:r>
            <a:endParaRPr lang="en-US" sz="34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9078F42-310D-4080-B149-CBAEEAE1D595}"/>
              </a:ext>
            </a:extLst>
          </p:cNvPr>
          <p:cNvSpPr txBox="1"/>
          <p:nvPr/>
        </p:nvSpPr>
        <p:spPr>
          <a:xfrm>
            <a:off x="948828" y="2776365"/>
            <a:ext cx="11043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Solar Savings = $50,467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SREC Income = $9,455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9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90"/>
                </a:solidFill>
              </a:rPr>
              <a:t>Grand Total Savings = $59,922</a:t>
            </a:r>
          </a:p>
        </p:txBody>
      </p:sp>
    </p:spTree>
    <p:extLst>
      <p:ext uri="{BB962C8B-B14F-4D97-AF65-F5344CB8AC3E}">
        <p14:creationId xmlns:p14="http://schemas.microsoft.com/office/powerpoint/2010/main" val="3064422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3DD7080B-EC72-4804-AF41-162DB578199A}"/>
              </a:ext>
            </a:extLst>
          </p:cNvPr>
          <p:cNvSpPr/>
          <p:nvPr/>
        </p:nvSpPr>
        <p:spPr>
          <a:xfrm>
            <a:off x="-403030" y="1209015"/>
            <a:ext cx="1974242" cy="342141"/>
          </a:xfrm>
          <a:prstGeom prst="rect">
            <a:avLst/>
          </a:pr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7FEC288-6E19-4298-823D-41EBEDFF130A}"/>
              </a:ext>
            </a:extLst>
          </p:cNvPr>
          <p:cNvGrpSpPr/>
          <p:nvPr/>
        </p:nvGrpSpPr>
        <p:grpSpPr>
          <a:xfrm>
            <a:off x="-305368" y="2812498"/>
            <a:ext cx="2640619" cy="446917"/>
            <a:chOff x="-304816" y="3233722"/>
            <a:chExt cx="2640619" cy="44691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C7DA54A-11BA-4571-A9E6-BFA9CCFEE785}"/>
                </a:ext>
              </a:extLst>
            </p:cNvPr>
            <p:cNvGrpSpPr/>
            <p:nvPr/>
          </p:nvGrpSpPr>
          <p:grpSpPr>
            <a:xfrm>
              <a:off x="-304816" y="3233722"/>
              <a:ext cx="1454600" cy="446917"/>
              <a:chOff x="4270678" y="855941"/>
              <a:chExt cx="2289699" cy="1237826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958C151-EA36-4DA4-A432-F6A4DF80AEE5}"/>
                  </a:ext>
                </a:extLst>
              </p:cNvPr>
              <p:cNvSpPr/>
              <p:nvPr/>
            </p:nvSpPr>
            <p:spPr>
              <a:xfrm>
                <a:off x="4270678" y="855941"/>
                <a:ext cx="1974242" cy="947636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-727682"/>
                  <a:satOff val="-41964"/>
                  <a:lumOff val="4314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9CFA509-29FF-434B-AABD-4559FBE8FCA0}"/>
                  </a:ext>
                </a:extLst>
              </p:cNvPr>
              <p:cNvSpPr txBox="1"/>
              <p:nvPr/>
            </p:nvSpPr>
            <p:spPr>
              <a:xfrm>
                <a:off x="4586134" y="1146136"/>
                <a:ext cx="1974243" cy="947631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95011" tIns="165100" rIns="195011" bIns="165100" numCol="1" spcCol="1270" anchor="ctr" anchorCtr="0">
                <a:noAutofit/>
              </a:bodyPr>
              <a:lstStyle/>
              <a:p>
                <a:pPr marL="0" lvl="0" indent="0" algn="l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800" kern="1200" dirty="0"/>
                  <a:t>02</a:t>
                </a: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6C86171-ABBA-4CFD-90A5-F5396FABC8C2}"/>
                </a:ext>
              </a:extLst>
            </p:cNvPr>
            <p:cNvSpPr txBox="1"/>
            <p:nvPr/>
          </p:nvSpPr>
          <p:spPr>
            <a:xfrm>
              <a:off x="423159" y="3395821"/>
              <a:ext cx="1912644" cy="209646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0" rIns="195011" bIns="330200" numCol="1" spcCol="1270" anchor="t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300" kern="1200" dirty="0"/>
                <a:t>Guaranteed Energy Savings Process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600" kern="1200" dirty="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E64A14E-63C9-4A58-A231-B47A3746AF90}"/>
              </a:ext>
            </a:extLst>
          </p:cNvPr>
          <p:cNvGrpSpPr/>
          <p:nvPr/>
        </p:nvGrpSpPr>
        <p:grpSpPr>
          <a:xfrm>
            <a:off x="0" y="1790617"/>
            <a:ext cx="1709592" cy="1213736"/>
            <a:chOff x="-1031031" y="-599153"/>
            <a:chExt cx="3011588" cy="240273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0A6068D0-B668-40FE-8670-EB49BDD6BDD8}"/>
                </a:ext>
              </a:extLst>
            </p:cNvPr>
            <p:cNvSpPr/>
            <p:nvPr/>
          </p:nvSpPr>
          <p:spPr>
            <a:xfrm>
              <a:off x="6315" y="855941"/>
              <a:ext cx="1974242" cy="947636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CAF713B-C59E-4927-ACC6-BF7A811DEB67}"/>
                </a:ext>
              </a:extLst>
            </p:cNvPr>
            <p:cNvSpPr txBox="1"/>
            <p:nvPr/>
          </p:nvSpPr>
          <p:spPr>
            <a:xfrm>
              <a:off x="-1031031" y="-599153"/>
              <a:ext cx="1974243" cy="94763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5011" tIns="165100" rIns="195011" bIns="165100" numCol="1" spcCol="1270" anchor="ctr" anchorCtr="0">
              <a:noAutofit/>
            </a:bodyPr>
            <a:lstStyle/>
            <a:p>
              <a:pPr marL="0" lvl="0" indent="0" algn="l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800" kern="1200" dirty="0">
                  <a:solidFill>
                    <a:srgbClr val="000090"/>
                  </a:solidFill>
                </a:rPr>
                <a:t>05</a:t>
              </a:r>
            </a:p>
          </p:txBody>
        </p:sp>
      </p:grpSp>
      <p:sp>
        <p:nvSpPr>
          <p:cNvPr id="57" name="Title 6">
            <a:extLst>
              <a:ext uri="{FF2B5EF4-FFF2-40B4-BE49-F238E27FC236}">
                <a16:creationId xmlns:a16="http://schemas.microsoft.com/office/drawing/2014/main" id="{BE4A8E72-6AB8-45B3-9CE3-9E434183D1D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8828" y="1753304"/>
            <a:ext cx="10515600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0090"/>
                </a:solidFill>
                <a:latin typeface="Arial"/>
                <a:cs typeface="Arial"/>
              </a:rPr>
              <a:t>Moving Forward</a:t>
            </a:r>
            <a:endParaRPr lang="en-US" sz="34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B0179EF-2FCC-4EAF-BB93-380B3D1F152F}"/>
              </a:ext>
            </a:extLst>
          </p:cNvPr>
          <p:cNvSpPr txBox="1"/>
          <p:nvPr/>
        </p:nvSpPr>
        <p:spPr>
          <a:xfrm>
            <a:off x="948828" y="2555996"/>
            <a:ext cx="110436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Guarantee to Start September 1,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Begin Maintenance Contract for Preventive Maintenance of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9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Daily System Alarm Checks by Service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90"/>
                </a:solidFill>
              </a:rPr>
              <a:t>Weekly Production Analysis by Arash</a:t>
            </a:r>
          </a:p>
        </p:txBody>
      </p:sp>
    </p:spTree>
    <p:extLst>
      <p:ext uri="{BB962C8B-B14F-4D97-AF65-F5344CB8AC3E}">
        <p14:creationId xmlns:p14="http://schemas.microsoft.com/office/powerpoint/2010/main" val="2286699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18548" y="5016411"/>
            <a:ext cx="4171013" cy="10546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dirty="0">
                <a:solidFill>
                  <a:srgbClr val="000090"/>
                </a:solidFill>
                <a:latin typeface="Arial"/>
                <a:cs typeface="Arial"/>
              </a:rPr>
              <a:t>Thank You! </a:t>
            </a:r>
            <a:endParaRPr lang="en-US" sz="4800" b="1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343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1909</TotalTime>
  <Words>207</Words>
  <Application>Microsoft Office PowerPoint</Application>
  <PresentationFormat>Widescreen</PresentationFormat>
  <Paragraphs>66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Agenda</vt:lpstr>
      <vt:lpstr>About Me</vt:lpstr>
      <vt:lpstr>Production to Date</vt:lpstr>
      <vt:lpstr>Projected SREC Revenue</vt:lpstr>
      <vt:lpstr>Grand Total Savings</vt:lpstr>
      <vt:lpstr>Moving Forward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Price</dc:creator>
  <cp:lastModifiedBy>Arash Habibi-Soureh</cp:lastModifiedBy>
  <cp:revision>141</cp:revision>
  <cp:lastPrinted>2019-02-25T21:02:26Z</cp:lastPrinted>
  <dcterms:created xsi:type="dcterms:W3CDTF">2017-09-28T20:03:10Z</dcterms:created>
  <dcterms:modified xsi:type="dcterms:W3CDTF">2019-07-08T20:02:32Z</dcterms:modified>
</cp:coreProperties>
</file>