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54" r:id="rId1"/>
  </p:sldMasterIdLst>
  <p:notesMasterIdLst>
    <p:notesMasterId r:id="rId13"/>
  </p:notesMasterIdLst>
  <p:handoutMasterIdLst>
    <p:handoutMasterId r:id="rId14"/>
  </p:handoutMasterIdLst>
  <p:sldIdLst>
    <p:sldId id="273" r:id="rId2"/>
    <p:sldId id="271" r:id="rId3"/>
    <p:sldId id="278" r:id="rId4"/>
    <p:sldId id="279" r:id="rId5"/>
    <p:sldId id="280" r:id="rId6"/>
    <p:sldId id="281" r:id="rId7"/>
    <p:sldId id="431" r:id="rId8"/>
    <p:sldId id="429" r:id="rId9"/>
    <p:sldId id="430" r:id="rId10"/>
    <p:sldId id="373" r:id="rId11"/>
    <p:sldId id="277" r:id="rId1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202E"/>
    <a:srgbClr val="CED8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68" autoAdjust="0"/>
    <p:restoredTop sz="94272" autoAdjust="0"/>
  </p:normalViewPr>
  <p:slideViewPr>
    <p:cSldViewPr snapToGrid="0" snapToObjects="1">
      <p:cViewPr varScale="1">
        <p:scale>
          <a:sx n="128" d="100"/>
          <a:sy n="128" d="100"/>
        </p:scale>
        <p:origin x="168" y="3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7" d="100"/>
          <a:sy n="87" d="100"/>
        </p:scale>
        <p:origin x="384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25315E-5A78-2046-8B00-40D35A185373}" type="datetimeFigureOut">
              <a:rPr lang="en-US" smtClean="0"/>
              <a:t>5/3/19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DFE705-300F-3A43-A5DA-C4FD22232001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21224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CF5AEA-1FD7-754D-8F77-07837ABCE356}" type="datetimeFigureOut">
              <a:rPr lang="en-US" smtClean="0"/>
              <a:t>5/3/19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88A6AD-B2FB-254C-B024-3455AABA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19964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BF1F80-A360-4757-87DF-4309ACEC03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544" y="1577168"/>
            <a:ext cx="10259842" cy="36476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713945-5B89-4E7B-8DB1-40909F761C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646" y="293824"/>
            <a:ext cx="2851795" cy="93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805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0" y="976484"/>
            <a:ext cx="4343400" cy="3190532"/>
          </a:xfrm>
        </p:spPr>
        <p:txBody>
          <a:bodyPr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i="0" baseline="0">
                <a:solidFill>
                  <a:schemeClr val="tx1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US" dirty="0"/>
            </a:br>
            <a:r>
              <a:rPr lang="en-US" sz="2400" dirty="0"/>
              <a:t>Presentation Title</a:t>
            </a:r>
            <a:br>
              <a:rPr lang="en-US" dirty="0"/>
            </a:br>
            <a:br>
              <a:rPr lang="en-US" sz="1200" dirty="0"/>
            </a:br>
            <a:r>
              <a:rPr lang="en-US" sz="1600" b="0" dirty="0">
                <a:solidFill>
                  <a:schemeClr val="bg1">
                    <a:lumMod val="65000"/>
                  </a:schemeClr>
                </a:solidFill>
              </a:rPr>
              <a:t>Team Name | Date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589" y="3198525"/>
            <a:ext cx="3407525" cy="1113125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304800" y="4629150"/>
            <a:ext cx="1575303" cy="5143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7057177" y="4629150"/>
            <a:ext cx="1858224" cy="5143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D5D69D-4339-41F0-B5A6-EBB7BD11F5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6899" y="658984"/>
            <a:ext cx="4698898" cy="2643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14193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880">
          <p15:clr>
            <a:srgbClr val="FBAE40"/>
          </p15:clr>
        </p15:guide>
        <p15:guide id="3" orient="horz" pos="162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04800" y="0"/>
            <a:ext cx="8610600" cy="97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 b="0"/>
            </a:lvl1pPr>
          </a:lstStyle>
          <a:p>
            <a:r>
              <a:rPr lang="en-US" dirty="0"/>
              <a:t>Bullet Slide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304800" y="1200150"/>
            <a:ext cx="8610600" cy="3428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buFont typeface="Wingdings" panose="05000000000000000000" pitchFamily="2" charset="2"/>
              <a:buChar char="§"/>
              <a:defRPr sz="2400"/>
            </a:lvl1pPr>
            <a:lvl2pPr marL="687388" indent="-230188">
              <a:buFont typeface="Open Sans Light" panose="020B0306030504020204" pitchFamily="34" charset="0"/>
              <a:buChar char="–"/>
              <a:defRPr sz="2400"/>
            </a:lvl2pPr>
            <a:lvl3pPr marL="1027113" indent="-225425">
              <a:buFont typeface="Arial" panose="020B0604020202020204" pitchFamily="34" charset="0"/>
              <a:buChar char="•"/>
              <a:defRPr sz="2400"/>
            </a:lvl3pPr>
            <a:lvl4pPr marL="1258888" indent="-231775">
              <a:buFont typeface="Courier New" panose="02070309020205020404" pitchFamily="49" charset="0"/>
              <a:buChar char="o"/>
              <a:defRPr sz="2400"/>
            </a:lvl4pPr>
            <a:lvl5pPr marL="1373188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552447" y="4678586"/>
            <a:ext cx="2362953" cy="2616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 b="1" dirty="0">
                <a:solidFill>
                  <a:schemeClr val="bg1">
                    <a:lumMod val="65000"/>
                  </a:schemeClr>
                </a:solidFill>
                <a:latin typeface="Open Sans Light"/>
              </a:rPr>
              <a:t>Confidential | </a:t>
            </a:r>
            <a:fld id="{FBFD0154-E529-D54E-83E5-2C4E5720BFD8}" type="slidenum">
              <a:rPr lang="en-US" sz="1050" b="1" smtClean="0">
                <a:solidFill>
                  <a:schemeClr val="bg1">
                    <a:lumMod val="65000"/>
                  </a:schemeClr>
                </a:solidFill>
                <a:latin typeface="Open Sans Light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50" b="1" dirty="0">
              <a:solidFill>
                <a:schemeClr val="bg1">
                  <a:lumMod val="65000"/>
                </a:schemeClr>
              </a:solidFill>
              <a:latin typeface="Open Sans Light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-54591" y="143301"/>
            <a:ext cx="359391" cy="641445"/>
          </a:xfrm>
          <a:prstGeom prst="rect">
            <a:avLst/>
          </a:prstGeom>
          <a:solidFill>
            <a:srgbClr val="D020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769" y="4552983"/>
            <a:ext cx="1662333" cy="543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877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Section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6552447" y="4670273"/>
            <a:ext cx="2362953" cy="2616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 b="1" dirty="0">
                <a:solidFill>
                  <a:schemeClr val="bg1"/>
                </a:solidFill>
                <a:latin typeface="Open Sans Light"/>
              </a:rPr>
              <a:t>Confidential | </a:t>
            </a:r>
            <a:fld id="{FBFD0154-E529-D54E-83E5-2C4E5720BFD8}" type="slidenum">
              <a:rPr lang="en-US" sz="1050" b="1" smtClean="0">
                <a:solidFill>
                  <a:schemeClr val="bg1"/>
                </a:solidFill>
                <a:latin typeface="Open Sans Light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50" b="1" dirty="0">
              <a:solidFill>
                <a:schemeClr val="bg1"/>
              </a:solidFill>
              <a:latin typeface="Open Sans Light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312122" y="2119744"/>
            <a:ext cx="4348162" cy="697045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4000" b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801688" indent="0">
              <a:buFontTx/>
              <a:buNone/>
              <a:defRPr/>
            </a:lvl3pPr>
            <a:lvl4pPr marL="1027113" indent="0">
              <a:buFontTx/>
              <a:buNone/>
              <a:defRPr/>
            </a:lvl4pPr>
            <a:lvl5pPr marL="1373188" indent="0">
              <a:buFontTx/>
              <a:buNone/>
              <a:defRPr/>
            </a:lvl5pPr>
          </a:lstStyle>
          <a:p>
            <a:pPr lvl="0"/>
            <a:r>
              <a:rPr lang="en-US" dirty="0"/>
              <a:t>Section Name</a:t>
            </a:r>
          </a:p>
        </p:txBody>
      </p:sp>
    </p:spTree>
    <p:extLst>
      <p:ext uri="{BB962C8B-B14F-4D97-AF65-F5344CB8AC3E}">
        <p14:creationId xmlns:p14="http://schemas.microsoft.com/office/powerpoint/2010/main" val="2946716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552447" y="4678586"/>
            <a:ext cx="2362953" cy="2616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 b="1" dirty="0">
                <a:solidFill>
                  <a:schemeClr val="bg1">
                    <a:lumMod val="65000"/>
                  </a:schemeClr>
                </a:solidFill>
                <a:latin typeface="Open Sans Light"/>
              </a:rPr>
              <a:t>Confidential | </a:t>
            </a:r>
            <a:fld id="{FBFD0154-E529-D54E-83E5-2C4E5720BFD8}" type="slidenum">
              <a:rPr lang="en-US" sz="1050" b="1" smtClean="0">
                <a:solidFill>
                  <a:schemeClr val="bg1">
                    <a:lumMod val="65000"/>
                  </a:schemeClr>
                </a:solidFill>
                <a:latin typeface="Open Sans Light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50" b="1" dirty="0">
              <a:solidFill>
                <a:schemeClr val="bg1">
                  <a:lumMod val="65000"/>
                </a:schemeClr>
              </a:solidFill>
              <a:latin typeface="Open Sans Light"/>
            </a:endParaRP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397919" y="2119744"/>
            <a:ext cx="4348162" cy="697045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4000" b="0">
                <a:solidFill>
                  <a:srgbClr val="D020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801688" indent="0">
              <a:buFontTx/>
              <a:buNone/>
              <a:defRPr/>
            </a:lvl3pPr>
            <a:lvl4pPr marL="1027113" indent="0">
              <a:buFontTx/>
              <a:buNone/>
              <a:defRPr/>
            </a:lvl4pPr>
            <a:lvl5pPr marL="1373188" indent="0">
              <a:buFontTx/>
              <a:buNone/>
              <a:defRPr/>
            </a:lvl5pPr>
          </a:lstStyle>
          <a:p>
            <a:pPr lvl="0"/>
            <a:r>
              <a:rPr lang="en-US" dirty="0"/>
              <a:t>Section Name</a:t>
            </a:r>
          </a:p>
        </p:txBody>
      </p:sp>
    </p:spTree>
    <p:extLst>
      <p:ext uri="{BB962C8B-B14F-4D97-AF65-F5344CB8AC3E}">
        <p14:creationId xmlns:p14="http://schemas.microsoft.com/office/powerpoint/2010/main" val="325006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her Title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54FC5BE6-B1AD-46B9-A078-4C20E9761746}"/>
              </a:ext>
            </a:extLst>
          </p:cNvPr>
          <p:cNvSpPr/>
          <p:nvPr userDrawn="1"/>
        </p:nvSpPr>
        <p:spPr>
          <a:xfrm>
            <a:off x="1780308" y="-263236"/>
            <a:ext cx="5626678" cy="562667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1787236" y="2085975"/>
            <a:ext cx="5562600" cy="971550"/>
          </a:xfrm>
        </p:spPr>
        <p:txBody>
          <a:bodyPr>
            <a:normAutofit/>
          </a:bodyPr>
          <a:lstStyle>
            <a:lvl1pPr algn="ctr">
              <a:defRPr sz="4000" b="1"/>
            </a:lvl1pPr>
          </a:lstStyle>
          <a:p>
            <a:r>
              <a:rPr lang="en-US" dirty="0"/>
              <a:t>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71A6F4-E15E-4044-A70F-8BE4B51FD70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8390" y="566998"/>
            <a:ext cx="3048000" cy="995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74309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162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0"/>
            <a:ext cx="8610600" cy="97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200151"/>
            <a:ext cx="8610600" cy="2355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8430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4" r:id="rId2"/>
    <p:sldLayoutId id="2147483661" r:id="rId3"/>
    <p:sldLayoutId id="2147483657" r:id="rId4"/>
    <p:sldLayoutId id="2147483667" r:id="rId5"/>
    <p:sldLayoutId id="2147483655" r:id="rId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latin typeface="Open Sans"/>
          <a:ea typeface="+mj-ea"/>
          <a:cs typeface="Open San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Open Sans Light"/>
          <a:ea typeface="+mn-ea"/>
          <a:cs typeface="Open Sans"/>
        </a:defRPr>
      </a:lvl1pPr>
      <a:lvl2pPr marL="687388" indent="-230188" algn="l" defTabSz="4572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Open Sans Light"/>
          <a:ea typeface="+mn-ea"/>
          <a:cs typeface="Open Sans"/>
        </a:defRPr>
      </a:lvl2pPr>
      <a:lvl3pPr marL="1027113" indent="-225425" algn="l" defTabSz="457200" rtl="0" eaLnBrk="1" latinLnBrk="0" hangingPunct="1">
        <a:spcBef>
          <a:spcPct val="20000"/>
        </a:spcBef>
        <a:buFont typeface="Wingdings" panose="05000000000000000000" pitchFamily="2" charset="2"/>
        <a:buChar char="§"/>
        <a:tabLst/>
        <a:defRPr sz="2400" kern="1200">
          <a:solidFill>
            <a:schemeClr val="tx1"/>
          </a:solidFill>
          <a:latin typeface="Open Sans Light"/>
          <a:ea typeface="+mn-ea"/>
          <a:cs typeface="Open Sans"/>
        </a:defRPr>
      </a:lvl3pPr>
      <a:lvl4pPr marL="1258888" indent="-231775" algn="l" defTabSz="4572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Open Sans Light"/>
          <a:ea typeface="+mn-ea"/>
          <a:cs typeface="Open Sans"/>
        </a:defRPr>
      </a:lvl4pPr>
      <a:lvl5pPr marL="1601788" indent="-228600" algn="l" defTabSz="4572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Open Sans Light"/>
          <a:ea typeface="+mn-ea"/>
          <a:cs typeface="Open San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92">
          <p15:clr>
            <a:srgbClr val="F26B43"/>
          </p15:clr>
        </p15:guide>
        <p15:guide id="2" orient="horz" pos="612">
          <p15:clr>
            <a:srgbClr val="F26B43"/>
          </p15:clr>
        </p15:guide>
        <p15:guide id="3" pos="5616">
          <p15:clr>
            <a:srgbClr val="F26B43"/>
          </p15:clr>
        </p15:guide>
        <p15:guide id="4" orient="horz" pos="3060">
          <p15:clr>
            <a:srgbClr val="F26B43"/>
          </p15:clr>
        </p15:guide>
        <p15:guide id="5">
          <p15:clr>
            <a:srgbClr val="F26B43"/>
          </p15:clr>
        </p15:guide>
        <p15:guide id="6" pos="4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youtube.com/watch?v=3M8l5VQODdo" TargetMode="External"/><Relationship Id="rId4" Type="http://schemas.openxmlformats.org/officeDocument/2006/relationships/hyperlink" Target="https://www.youtube.com/watch?v=5V6UoaGDSFE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jLPXZTxBGg&amp;t=42s" TargetMode="External"/><Relationship Id="rId2" Type="http://schemas.openxmlformats.org/officeDocument/2006/relationships/hyperlink" Target="https://www.youtube.com/watch?v=xXHjAUH-uis&amp;t=12s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G1oGETk918" TargetMode="External"/><Relationship Id="rId7" Type="http://schemas.openxmlformats.org/officeDocument/2006/relationships/hyperlink" Target="https://www.youtube.com/watch?v=iwy1JwnQDvo" TargetMode="External"/><Relationship Id="rId2" Type="http://schemas.openxmlformats.org/officeDocument/2006/relationships/hyperlink" Target="https://www.youtube.com/watch?v=GAXAR5NEVWM&amp;t=46s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youtube.com/watch?v=IVp4m67ab24&amp;t=4s" TargetMode="External"/><Relationship Id="rId5" Type="http://schemas.openxmlformats.org/officeDocument/2006/relationships/hyperlink" Target="https://www.youtube.com/watch?v=jSQGisZBZMY&amp;t=11s" TargetMode="External"/><Relationship Id="rId4" Type="http://schemas.openxmlformats.org/officeDocument/2006/relationships/hyperlink" Target="https://www.youtube.com/watch?v=qr-UFxMctR4&amp;t=25s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7" Type="http://schemas.openxmlformats.org/officeDocument/2006/relationships/image" Target="../media/image24.tif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tiff"/><Relationship Id="rId5" Type="http://schemas.openxmlformats.org/officeDocument/2006/relationships/image" Target="../media/image22.tiff"/><Relationship Id="rId4" Type="http://schemas.openxmlformats.org/officeDocument/2006/relationships/image" Target="../media/image21.tif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ZcocNzz4Fr8&amp;feature=youtu.be" TargetMode="External"/><Relationship Id="rId3" Type="http://schemas.openxmlformats.org/officeDocument/2006/relationships/hyperlink" Target="https://www.youtube.com/watch?v=FUTx3T5u8rI&amp;t=16s" TargetMode="External"/><Relationship Id="rId7" Type="http://schemas.openxmlformats.org/officeDocument/2006/relationships/hyperlink" Target="https://www.youtube.com/watch?v=-TlmMoyFIX0&amp;t=27s" TargetMode="External"/><Relationship Id="rId2" Type="http://schemas.openxmlformats.org/officeDocument/2006/relationships/hyperlink" Target="https://www.youtube.com/watch?v=tBDlQgRBlyU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youtube.com/watch?v=Zy5OwHG63eI" TargetMode="External"/><Relationship Id="rId5" Type="http://schemas.openxmlformats.org/officeDocument/2006/relationships/hyperlink" Target="https://www.youtube.com/watch?v=6AAxlvhJIHQ" TargetMode="External"/><Relationship Id="rId4" Type="http://schemas.openxmlformats.org/officeDocument/2006/relationships/hyperlink" Target="https://www.youtube.com/watch?v=0tLcqeHruno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A52E7C7-CDC4-4934-ACA1-8891735678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49143" y="1108323"/>
            <a:ext cx="4558145" cy="2909716"/>
          </a:xfrm>
        </p:spPr>
        <p:txBody>
          <a:bodyPr/>
          <a:lstStyle/>
          <a:p>
            <a:pPr algn="ctr"/>
            <a:r>
              <a:rPr lang="en-US" sz="3200" dirty="0" err="1"/>
              <a:t>Timpton</a:t>
            </a:r>
            <a:r>
              <a:rPr lang="en-US" sz="3200" dirty="0"/>
              <a:t> Community School Corporation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sz="1600" dirty="0"/>
            </a:br>
            <a:br>
              <a:rPr lang="en-US" sz="1600" dirty="0"/>
            </a:br>
            <a:br>
              <a:rPr lang="en-US" sz="1600" dirty="0"/>
            </a:br>
            <a:r>
              <a:rPr lang="en-US" sz="2000" b="0" dirty="0" err="1">
                <a:solidFill>
                  <a:schemeClr val="bg1">
                    <a:lumMod val="65000"/>
                  </a:schemeClr>
                </a:solidFill>
              </a:rPr>
              <a:t>SlingStudio</a:t>
            </a:r>
            <a:r>
              <a:rPr lang="en-US" sz="2000" b="0" dirty="0">
                <a:solidFill>
                  <a:schemeClr val="bg1">
                    <a:lumMod val="65000"/>
                  </a:schemeClr>
                </a:solidFill>
              </a:rPr>
              <a:t> Features Demonstration </a:t>
            </a:r>
            <a:br>
              <a:rPr lang="en-US" sz="2000" b="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2000" b="0" dirty="0">
                <a:solidFill>
                  <a:schemeClr val="bg1">
                    <a:lumMod val="65000"/>
                  </a:schemeClr>
                </a:solidFill>
              </a:rPr>
              <a:t>May 3, 2019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50BEEE-9302-EA46-B114-60F39E2A7A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7695" y="1769675"/>
            <a:ext cx="1901040" cy="189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165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27948"/>
            <a:ext cx="3690523" cy="3428999"/>
          </a:xfrm>
        </p:spPr>
        <p:txBody>
          <a:bodyPr>
            <a:normAutofit/>
          </a:bodyPr>
          <a:lstStyle/>
          <a:p>
            <a:r>
              <a:rPr lang="en-US" sz="1600" dirty="0">
                <a:solidFill>
                  <a:srgbClr val="000000"/>
                </a:solidFill>
              </a:rPr>
              <a:t>Significant time saved during post production</a:t>
            </a:r>
          </a:p>
          <a:p>
            <a:r>
              <a:rPr lang="en-US" sz="1600" dirty="0">
                <a:solidFill>
                  <a:srgbClr val="000000"/>
                </a:solidFill>
                <a:latin typeface="+mn-lt"/>
              </a:rPr>
              <a:t>Import time-synced multicamera videos to Adobe Premiere or Apple Final Cut</a:t>
            </a:r>
          </a:p>
          <a:p>
            <a:r>
              <a:rPr lang="en-US" sz="1600" dirty="0">
                <a:solidFill>
                  <a:srgbClr val="000000"/>
                </a:solidFill>
                <a:latin typeface="+mn-lt"/>
              </a:rPr>
              <a:t>Switches, transitions and graphic overlays created in </a:t>
            </a:r>
            <a:r>
              <a:rPr lang="en-US" sz="1600" dirty="0" err="1">
                <a:solidFill>
                  <a:srgbClr val="000000"/>
                </a:solidFill>
                <a:latin typeface="+mn-lt"/>
              </a:rPr>
              <a:t>SlingStudio</a:t>
            </a:r>
            <a:r>
              <a:rPr lang="en-US" sz="1600" dirty="0">
                <a:solidFill>
                  <a:srgbClr val="000000"/>
                </a:solidFill>
                <a:latin typeface="+mn-lt"/>
              </a:rPr>
              <a:t> are automatically converted to the Adobe/Final Cut format</a:t>
            </a:r>
          </a:p>
        </p:txBody>
      </p:sp>
      <p:pic>
        <p:nvPicPr>
          <p:cNvPr id="4" name="Picture 3" descr="Screen Shot 2017-03-08 at 11.22.33 A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323" y="2210645"/>
            <a:ext cx="4993751" cy="2462672"/>
          </a:xfrm>
          <a:prstGeom prst="rect">
            <a:avLst/>
          </a:prstGeom>
        </p:spPr>
      </p:pic>
      <p:pic>
        <p:nvPicPr>
          <p:cNvPr id="5" name="Picture 4" descr="Screen Shot 2017-03-08 at 11.24.14 AM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9111" y="135028"/>
            <a:ext cx="2601816" cy="197131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D049F12-8723-7746-BA6E-E32D3A269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0"/>
            <a:ext cx="8610600" cy="971550"/>
          </a:xfrm>
        </p:spPr>
        <p:txBody>
          <a:bodyPr>
            <a:normAutofit/>
          </a:bodyPr>
          <a:lstStyle/>
          <a:p>
            <a:r>
              <a:rPr lang="en-US" sz="3200" b="1" dirty="0"/>
              <a:t>Post Production Workflow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8B6C3C-46E4-6045-A61E-7B5142AA661B}"/>
              </a:ext>
            </a:extLst>
          </p:cNvPr>
          <p:cNvSpPr txBox="1"/>
          <p:nvPr/>
        </p:nvSpPr>
        <p:spPr>
          <a:xfrm>
            <a:off x="85353" y="3592256"/>
            <a:ext cx="3840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D0202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Post Production: Plugin for Adobe Premiere Pro</a:t>
            </a:r>
            <a:endParaRPr lang="en-US" sz="1400" dirty="0">
              <a:solidFill>
                <a:srgbClr val="D0202E"/>
              </a:solidFill>
            </a:endParaRPr>
          </a:p>
          <a:p>
            <a:pPr algn="ctr"/>
            <a:r>
              <a:rPr lang="en-US" sz="1400" dirty="0">
                <a:solidFill>
                  <a:srgbClr val="D0202E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Post Production: Plugin for Final Cut Pro</a:t>
            </a:r>
            <a:endParaRPr lang="en-US" sz="1400" dirty="0">
              <a:solidFill>
                <a:srgbClr val="D020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5336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661931-D45D-45A1-BB31-C480413CD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7236" y="1489627"/>
            <a:ext cx="5562600" cy="971550"/>
          </a:xfrm>
        </p:spPr>
        <p:txBody>
          <a:bodyPr/>
          <a:lstStyle/>
          <a:p>
            <a:r>
              <a:rPr lang="en-US" b="1" dirty="0"/>
              <a:t>Thank You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4B37EC-2F6F-4EBB-8DA2-C5744526601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067791" y="2265993"/>
            <a:ext cx="5001491" cy="187862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Learn more at </a:t>
            </a:r>
            <a:r>
              <a:rPr lang="en-US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MySlingStudio.com</a:t>
            </a:r>
            <a:endParaRPr lang="en-US" sz="1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ctr">
              <a:buNone/>
            </a:pPr>
            <a:endParaRPr lang="en-US" sz="1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ctr">
              <a:buNone/>
            </a:pPr>
            <a:r>
              <a:rPr lang="en-US" sz="1400" b="1" dirty="0">
                <a:solidFill>
                  <a:srgbClr val="D020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Sales</a:t>
            </a:r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information: </a:t>
            </a:r>
            <a:r>
              <a:rPr lang="en-US" sz="1400" b="1" dirty="0">
                <a:solidFill>
                  <a:srgbClr val="D020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Ryan </a:t>
            </a:r>
            <a:r>
              <a:rPr lang="en-US" sz="1400" b="1" dirty="0" err="1">
                <a:solidFill>
                  <a:srgbClr val="D020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Eick</a:t>
            </a:r>
            <a:r>
              <a:rPr lang="en-US" sz="1400" b="1" dirty="0">
                <a:solidFill>
                  <a:srgbClr val="D020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P: 847-419-7560 // E: </a:t>
            </a:r>
            <a:r>
              <a:rPr lang="en-U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LeighAnnandRyan@cdwg.com</a:t>
            </a:r>
            <a:endParaRPr lang="en-U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ctr">
              <a:buNone/>
            </a:pPr>
            <a:endParaRPr lang="en-US" sz="1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ctr">
              <a:buNone/>
            </a:pPr>
            <a:r>
              <a:rPr lang="en-US" sz="1400" b="1" dirty="0">
                <a:solidFill>
                  <a:srgbClr val="D020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Product and technical </a:t>
            </a:r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information: </a:t>
            </a:r>
            <a:r>
              <a:rPr lang="en-US" sz="1400" b="1" dirty="0">
                <a:solidFill>
                  <a:srgbClr val="D020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Stephanie </a:t>
            </a:r>
            <a:r>
              <a:rPr lang="en-US" sz="1400" b="1" dirty="0" err="1">
                <a:solidFill>
                  <a:srgbClr val="D020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Lippian</a:t>
            </a:r>
            <a:r>
              <a:rPr lang="en-US" sz="1400" b="1" dirty="0">
                <a:solidFill>
                  <a:srgbClr val="D0202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P: 323-533-7082 // E: </a:t>
            </a:r>
            <a:r>
              <a:rPr lang="en-U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Stephanie.Lippian@DISH.com</a:t>
            </a:r>
            <a:endParaRPr lang="en-U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ctr">
              <a:buNone/>
            </a:pPr>
            <a:endParaRPr lang="en-US" sz="1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ctr">
              <a:buNone/>
            </a:pPr>
            <a:endParaRPr lang="en-US" sz="1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874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Features for </a:t>
            </a:r>
            <a:r>
              <a:rPr lang="en-US" sz="3200" b="1" dirty="0" err="1"/>
              <a:t>SlingStudio</a:t>
            </a:r>
            <a:r>
              <a:rPr lang="en-US" sz="3200" b="1" dirty="0"/>
              <a:t> Demo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97308"/>
            <a:ext cx="8534400" cy="3597781"/>
          </a:xfrm>
        </p:spPr>
        <p:txBody>
          <a:bodyPr>
            <a:normAutofit/>
          </a:bodyPr>
          <a:lstStyle/>
          <a:p>
            <a:r>
              <a:rPr lang="en-US" sz="2400" dirty="0"/>
              <a:t>Set-</a:t>
            </a:r>
            <a:r>
              <a:rPr lang="en-US" dirty="0"/>
              <a:t>up Workflow</a:t>
            </a:r>
          </a:p>
          <a:p>
            <a:r>
              <a:rPr lang="en-US" sz="2400" dirty="0"/>
              <a:t>Video Sources</a:t>
            </a:r>
          </a:p>
          <a:p>
            <a:r>
              <a:rPr lang="en-US" dirty="0"/>
              <a:t>Audio Sources</a:t>
            </a:r>
          </a:p>
          <a:p>
            <a:r>
              <a:rPr lang="en-US" sz="2400" dirty="0"/>
              <a:t>Simultaneous Outputs</a:t>
            </a:r>
          </a:p>
          <a:p>
            <a:r>
              <a:rPr lang="en-US" dirty="0"/>
              <a:t>Production Workflow</a:t>
            </a:r>
          </a:p>
          <a:p>
            <a:r>
              <a:rPr lang="en-US" sz="2400" dirty="0"/>
              <a:t>Post Production Workflow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24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err="1"/>
              <a:t>SlingStudio</a:t>
            </a:r>
            <a:r>
              <a:rPr lang="en-US" sz="3200" b="1" dirty="0"/>
              <a:t> Set-up Workflow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1147263C-F89D-D343-8BB4-4234F782BA5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5669839"/>
              </p:ext>
            </p:extLst>
          </p:nvPr>
        </p:nvGraphicFramePr>
        <p:xfrm>
          <a:off x="507492" y="951299"/>
          <a:ext cx="8129016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4472">
                  <a:extLst>
                    <a:ext uri="{9D8B030D-6E8A-4147-A177-3AD203B41FA5}">
                      <a16:colId xmlns:a16="http://schemas.microsoft.com/office/drawing/2014/main" val="2864409066"/>
                    </a:ext>
                  </a:extLst>
                </a:gridCol>
                <a:gridCol w="4564544">
                  <a:extLst>
                    <a:ext uri="{9D8B030D-6E8A-4147-A177-3AD203B41FA5}">
                      <a16:colId xmlns:a16="http://schemas.microsoft.com/office/drawing/2014/main" val="3202672123"/>
                    </a:ext>
                  </a:extLst>
                </a:gridCol>
              </a:tblGrid>
              <a:tr h="35219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TASK (LINK TO TUTORIAL)</a:t>
                      </a:r>
                    </a:p>
                  </a:txBody>
                  <a:tcPr>
                    <a:solidFill>
                      <a:srgbClr val="D0202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FEATURE</a:t>
                      </a:r>
                    </a:p>
                  </a:txBody>
                  <a:tcPr>
                    <a:solidFill>
                      <a:srgbClr val="D020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1819370"/>
                  </a:ext>
                </a:extLst>
              </a:tr>
              <a:tr h="1261549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D0202E"/>
                          </a:solidFill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Setting up SlingStudio - Cameras &amp; Video Sources</a:t>
                      </a:r>
                      <a:endParaRPr lang="en-US" sz="1400" b="0" dirty="0">
                        <a:solidFill>
                          <a:srgbClr val="D0202E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dirty="0"/>
                        <a:t>Cameras with HDMI input</a:t>
                      </a:r>
                    </a:p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dirty="0"/>
                        <a:t>Cameras with </a:t>
                      </a:r>
                      <a:r>
                        <a:rPr lang="en-US" sz="1400" dirty="0" err="1"/>
                        <a:t>CameraLink</a:t>
                      </a:r>
                      <a:endParaRPr lang="en-US" sz="1400" dirty="0"/>
                    </a:p>
                    <a:p>
                      <a:pPr marL="687388" lvl="1" indent="-230188" algn="l" defTabSz="457200" rtl="0" eaLnBrk="1" latinLnBrk="0" hangingPunct="1">
                        <a:spcBef>
                          <a:spcPct val="20000"/>
                        </a:spcBef>
                        <a:buFont typeface="Open Sans Light" panose="020B0306030504020204" pitchFamily="34" charset="0"/>
                        <a:buChar char="–"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Open Sans Light"/>
                          <a:ea typeface="+mn-ea"/>
                        </a:rPr>
                        <a:t>Set-up is similar to Bluetooth</a:t>
                      </a:r>
                    </a:p>
                    <a:p>
                      <a:pPr marL="687388" lvl="1" indent="-230188" algn="l" defTabSz="457200" rtl="0" eaLnBrk="1" latinLnBrk="0" hangingPunct="1">
                        <a:spcBef>
                          <a:spcPct val="20000"/>
                        </a:spcBef>
                        <a:buFont typeface="Open Sans Light" panose="020B0306030504020204" pitchFamily="34" charset="0"/>
                        <a:buChar char="–"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Open Sans Light"/>
                          <a:ea typeface="+mn-ea"/>
                        </a:rPr>
                        <a:t>Pair once and auto connects in future</a:t>
                      </a:r>
                    </a:p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dirty="0"/>
                        <a:t>Smartphones – As easy as connecting to your home </a:t>
                      </a:r>
                      <a:r>
                        <a:rPr lang="en-US" sz="1400" dirty="0" err="1"/>
                        <a:t>WiFi</a:t>
                      </a:r>
                      <a:endParaRPr lang="en-US" sz="1400" dirty="0"/>
                    </a:p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dirty="0"/>
                        <a:t>Adding, swapping and renaming cameras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205407"/>
                  </a:ext>
                </a:extLst>
              </a:tr>
              <a:tr h="1588106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D0202E"/>
                          </a:solidFill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Setting up Project for Live Recording and Streaming</a:t>
                      </a:r>
                      <a:endParaRPr lang="en-US" sz="1400" b="0" dirty="0">
                        <a:solidFill>
                          <a:srgbClr val="D0202E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b="1" dirty="0"/>
                        <a:t>Video quality </a:t>
                      </a:r>
                      <a:r>
                        <a:rPr lang="en-US" sz="1400" dirty="0"/>
                        <a:t>– Video production mode, resolution and video bit rates</a:t>
                      </a:r>
                    </a:p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b="1" dirty="0"/>
                        <a:t>Recordings</a:t>
                      </a:r>
                    </a:p>
                    <a:p>
                      <a:pPr marL="687388" lvl="1" indent="-230188" algn="l" defTabSz="457200" rtl="0" eaLnBrk="1" latinLnBrk="0" hangingPunct="1">
                        <a:spcBef>
                          <a:spcPct val="20000"/>
                        </a:spcBef>
                        <a:buFont typeface="Open Sans Light" panose="020B0306030504020204" pitchFamily="34" charset="0"/>
                        <a:buChar char="–"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Open Sans Light"/>
                          <a:ea typeface="+mn-ea"/>
                          <a:cs typeface="+mn-cs"/>
                        </a:rPr>
                        <a:t>Number of recordings – 4 input, program, quad view, audio-in</a:t>
                      </a:r>
                    </a:p>
                    <a:p>
                      <a:pPr marL="687388" lvl="1" indent="-230188" algn="l" defTabSz="457200" rtl="0" eaLnBrk="1" latinLnBrk="0" hangingPunct="1">
                        <a:spcBef>
                          <a:spcPct val="20000"/>
                        </a:spcBef>
                        <a:buFont typeface="Open Sans Light" panose="020B0306030504020204" pitchFamily="34" charset="0"/>
                        <a:buChar char="–"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Open Sans Light"/>
                          <a:ea typeface="+mn-ea"/>
                          <a:cs typeface="+mn-cs"/>
                        </a:rPr>
                        <a:t>Storage type – SD Card, USB 3.0 drive or write speed of storage</a:t>
                      </a:r>
                    </a:p>
                    <a:p>
                      <a:pPr marL="687388" lvl="1" indent="-230188" algn="l" defTabSz="457200" rtl="0" eaLnBrk="1" latinLnBrk="0" hangingPunct="1">
                        <a:spcBef>
                          <a:spcPct val="20000"/>
                        </a:spcBef>
                        <a:buFont typeface="Open Sans Light" panose="020B0306030504020204" pitchFamily="34" charset="0"/>
                        <a:buChar char="–"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Open Sans Light"/>
                          <a:ea typeface="+mn-ea"/>
                          <a:cs typeface="+mn-cs"/>
                        </a:rPr>
                        <a:t>Available free space/hours of recording</a:t>
                      </a:r>
                    </a:p>
                    <a:p>
                      <a:pPr marL="285750" lvl="0" indent="-285750">
                        <a:buFont typeface="Wingdings" pitchFamily="2" charset="2"/>
                        <a:buChar char="§"/>
                      </a:pPr>
                      <a:r>
                        <a:rPr lang="en-US" sz="1400" b="1" dirty="0"/>
                        <a:t>Live Broadcasting </a:t>
                      </a:r>
                      <a:r>
                        <a:rPr lang="en-US" sz="1400" dirty="0"/>
                        <a:t>– Live broadcasting destination (Facebook Live, YouTube, Custom RTMP, etc.)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6186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5311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err="1"/>
              <a:t>SlingStudio</a:t>
            </a:r>
            <a:r>
              <a:rPr lang="en-US" sz="3200" b="1" dirty="0"/>
              <a:t> Set-up Workflow, cont’d.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1147263C-F89D-D343-8BB4-4234F782BA5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0046512"/>
              </p:ext>
            </p:extLst>
          </p:nvPr>
        </p:nvGraphicFramePr>
        <p:xfrm>
          <a:off x="507492" y="951299"/>
          <a:ext cx="8129016" cy="28159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4472">
                  <a:extLst>
                    <a:ext uri="{9D8B030D-6E8A-4147-A177-3AD203B41FA5}">
                      <a16:colId xmlns:a16="http://schemas.microsoft.com/office/drawing/2014/main" val="2864409066"/>
                    </a:ext>
                  </a:extLst>
                </a:gridCol>
                <a:gridCol w="4564544">
                  <a:extLst>
                    <a:ext uri="{9D8B030D-6E8A-4147-A177-3AD203B41FA5}">
                      <a16:colId xmlns:a16="http://schemas.microsoft.com/office/drawing/2014/main" val="3202672123"/>
                    </a:ext>
                  </a:extLst>
                </a:gridCol>
              </a:tblGrid>
              <a:tr h="33837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TASK (LINK TO TUTORIAL)</a:t>
                      </a:r>
                    </a:p>
                  </a:txBody>
                  <a:tcPr>
                    <a:solidFill>
                      <a:srgbClr val="D0202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FEATURE</a:t>
                      </a:r>
                    </a:p>
                  </a:txBody>
                  <a:tcPr>
                    <a:solidFill>
                      <a:srgbClr val="D020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1819370"/>
                  </a:ext>
                </a:extLst>
              </a:tr>
              <a:tr h="981000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D0202E"/>
                          </a:solidFill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Importing Graphics and Video</a:t>
                      </a:r>
                      <a:endParaRPr lang="en-US" sz="1400" b="0" dirty="0">
                        <a:solidFill>
                          <a:srgbClr val="D0202E"/>
                        </a:solidFill>
                      </a:endParaRPr>
                    </a:p>
                    <a:p>
                      <a:pPr algn="ctr"/>
                      <a:r>
                        <a:rPr lang="en-US" sz="1400" b="0" dirty="0">
                          <a:solidFill>
                            <a:srgbClr val="D0202E"/>
                          </a:solidFill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Lower-Thirds and Graphics Overlay</a:t>
                      </a:r>
                      <a:endParaRPr lang="en-US" sz="1400" b="0" dirty="0">
                        <a:solidFill>
                          <a:srgbClr val="D0202E"/>
                        </a:solidFill>
                      </a:endParaRPr>
                    </a:p>
                    <a:p>
                      <a:pPr algn="ctr"/>
                      <a:r>
                        <a:rPr lang="en-US" sz="1400" b="0" dirty="0">
                          <a:solidFill>
                            <a:srgbClr val="D0202E"/>
                          </a:solidFill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Motion Graphics</a:t>
                      </a:r>
                      <a:endParaRPr lang="en-US" sz="1400" b="0" dirty="0">
                        <a:solidFill>
                          <a:srgbClr val="D0202E"/>
                        </a:solidFill>
                      </a:endParaRPr>
                    </a:p>
                    <a:p>
                      <a:pPr algn="ctr"/>
                      <a:r>
                        <a:rPr lang="en-US" sz="1400" b="0" dirty="0">
                          <a:solidFill>
                            <a:srgbClr val="D0202E"/>
                          </a:solidFill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Chromakey</a:t>
                      </a:r>
                      <a:endParaRPr lang="en-US" sz="1400" b="0" dirty="0">
                        <a:solidFill>
                          <a:srgbClr val="D0202E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dirty="0"/>
                        <a:t>Graphics &amp; video importing</a:t>
                      </a:r>
                    </a:p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dirty="0"/>
                        <a:t>Lower thirds and graphics overlays</a:t>
                      </a:r>
                    </a:p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dirty="0"/>
                        <a:t>Motion graphics</a:t>
                      </a:r>
                    </a:p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dirty="0"/>
                        <a:t>Chromakey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205407"/>
                  </a:ext>
                </a:extLst>
              </a:tr>
              <a:tr h="1469219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D0202E"/>
                          </a:solidFill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Audio Mixer</a:t>
                      </a:r>
                      <a:endParaRPr lang="en-US" sz="1400" b="0" dirty="0">
                        <a:solidFill>
                          <a:srgbClr val="D0202E"/>
                        </a:solidFill>
                      </a:endParaRPr>
                    </a:p>
                    <a:p>
                      <a:pPr algn="ctr"/>
                      <a:r>
                        <a:rPr lang="en-US" sz="1400" b="0" dirty="0">
                          <a:solidFill>
                            <a:srgbClr val="D0202E"/>
                          </a:solidFill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Best Practices for Audio Connections</a:t>
                      </a:r>
                      <a:endParaRPr lang="en-US" sz="1400" b="0" dirty="0">
                        <a:solidFill>
                          <a:srgbClr val="D0202E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b="1" dirty="0"/>
                        <a:t>Audio Mixer</a:t>
                      </a:r>
                    </a:p>
                    <a:p>
                      <a:pPr marL="687388" lvl="1" indent="-230188" algn="l" defTabSz="457200" rtl="0" eaLnBrk="1" latinLnBrk="0" hangingPunct="1">
                        <a:spcBef>
                          <a:spcPct val="20000"/>
                        </a:spcBef>
                        <a:buFont typeface="Open Sans Light" panose="020B0306030504020204" pitchFamily="34" charset="0"/>
                        <a:buChar char="–"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Open Sans Light"/>
                          <a:ea typeface="+mn-ea"/>
                          <a:cs typeface="+mn-cs"/>
                        </a:rPr>
                        <a:t>Volume control</a:t>
                      </a:r>
                    </a:p>
                    <a:p>
                      <a:pPr marL="687388" lvl="1" indent="-230188" algn="l" defTabSz="457200" rtl="0" eaLnBrk="1" latinLnBrk="0" hangingPunct="1">
                        <a:spcBef>
                          <a:spcPct val="20000"/>
                        </a:spcBef>
                        <a:buFont typeface="Open Sans Light" panose="020B0306030504020204" pitchFamily="34" charset="0"/>
                        <a:buChar char="–"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Open Sans Light"/>
                          <a:ea typeface="+mn-ea"/>
                          <a:cs typeface="+mn-cs"/>
                        </a:rPr>
                        <a:t>Mute/unmute</a:t>
                      </a:r>
                    </a:p>
                    <a:p>
                      <a:pPr marL="687388" lvl="1" indent="-230188" algn="l" defTabSz="457200" rtl="0" eaLnBrk="1" latinLnBrk="0" hangingPunct="1">
                        <a:spcBef>
                          <a:spcPct val="20000"/>
                        </a:spcBef>
                        <a:buFont typeface="Open Sans Light" panose="020B0306030504020204" pitchFamily="34" charset="0"/>
                        <a:buChar char="–"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Open Sans Light"/>
                          <a:ea typeface="+mn-ea"/>
                          <a:cs typeface="+mn-cs"/>
                        </a:rPr>
                        <a:t>Always ‘ON’ the program OR ‘AFV’ (Audio Follows Video)</a:t>
                      </a:r>
                    </a:p>
                    <a:p>
                      <a:pPr marL="687388" lvl="1" indent="-230188" algn="l" defTabSz="457200" rtl="0" eaLnBrk="1" latinLnBrk="0" hangingPunct="1">
                        <a:spcBef>
                          <a:spcPct val="20000"/>
                        </a:spcBef>
                        <a:buFont typeface="Open Sans Light" panose="020B0306030504020204" pitchFamily="34" charset="0"/>
                        <a:buChar char="–"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Open Sans Light"/>
                          <a:ea typeface="+mn-ea"/>
                          <a:cs typeface="+mn-cs"/>
                        </a:rPr>
                        <a:t>Monitoring audio using headsets</a:t>
                      </a:r>
                    </a:p>
                    <a:p>
                      <a:pPr marL="687388" lvl="1" indent="-230188" algn="l" defTabSz="457200" rtl="0" eaLnBrk="1" latinLnBrk="0" hangingPunct="1">
                        <a:spcBef>
                          <a:spcPct val="20000"/>
                        </a:spcBef>
                        <a:buFont typeface="Open Sans Light" panose="020B0306030504020204" pitchFamily="34" charset="0"/>
                        <a:buChar char="–"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Open Sans Light"/>
                          <a:ea typeface="+mn-ea"/>
                          <a:cs typeface="+mn-cs"/>
                        </a:rPr>
                        <a:t>Audio meter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6186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2675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Video 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97308"/>
            <a:ext cx="4157472" cy="3597781"/>
          </a:xfrm>
        </p:spPr>
        <p:txBody>
          <a:bodyPr>
            <a:normAutofit fontScale="92500" lnSpcReduction="20000"/>
          </a:bodyPr>
          <a:lstStyle/>
          <a:p>
            <a:r>
              <a:rPr lang="en-US" sz="1800" dirty="0"/>
              <a:t>Up to </a:t>
            </a:r>
            <a:r>
              <a:rPr lang="en-US" sz="1800" b="1" dirty="0"/>
              <a:t>10 connected </a:t>
            </a:r>
            <a:r>
              <a:rPr lang="en-US" sz="1800" dirty="0"/>
              <a:t>video sources:</a:t>
            </a:r>
          </a:p>
          <a:p>
            <a:pPr lvl="1"/>
            <a:r>
              <a:rPr lang="en-US" sz="1400" dirty="0"/>
              <a:t>Wired HDMI input (Up to one)</a:t>
            </a:r>
          </a:p>
          <a:p>
            <a:pPr lvl="1"/>
            <a:r>
              <a:rPr lang="en-US" sz="1400" dirty="0" err="1"/>
              <a:t>CameraLink</a:t>
            </a:r>
            <a:r>
              <a:rPr lang="en-US" sz="1400" dirty="0"/>
              <a:t> (Up to 10)</a:t>
            </a:r>
          </a:p>
          <a:p>
            <a:pPr lvl="1"/>
            <a:r>
              <a:rPr lang="en-US" sz="1400" dirty="0"/>
              <a:t>Smartphones (Up to 10)</a:t>
            </a:r>
          </a:p>
          <a:p>
            <a:r>
              <a:rPr lang="en-US" sz="1800" b="1" dirty="0"/>
              <a:t>FOUR out of 10 ACTIVE </a:t>
            </a:r>
            <a:r>
              <a:rPr lang="en-US" sz="1800" dirty="0"/>
              <a:t>connected sources:</a:t>
            </a:r>
          </a:p>
          <a:p>
            <a:pPr lvl="1"/>
            <a:r>
              <a:rPr lang="en-US" sz="1500" dirty="0"/>
              <a:t>Can be monitored and recorded</a:t>
            </a:r>
          </a:p>
          <a:p>
            <a:pPr lvl="1"/>
            <a:r>
              <a:rPr lang="en-US" sz="1500" dirty="0"/>
              <a:t>Embedded audio available for audio mix</a:t>
            </a:r>
          </a:p>
          <a:p>
            <a:r>
              <a:rPr lang="en-US" sz="1800" b="1" dirty="0"/>
              <a:t>SIX out of 10 STANDBY </a:t>
            </a:r>
            <a:r>
              <a:rPr lang="en-US" sz="1800" dirty="0"/>
              <a:t>connected sources:</a:t>
            </a:r>
          </a:p>
          <a:p>
            <a:pPr lvl="1"/>
            <a:r>
              <a:rPr lang="en-US" sz="1500" dirty="0"/>
              <a:t>Can be switched to active source using drag and drop action</a:t>
            </a:r>
          </a:p>
          <a:p>
            <a:pPr lvl="1"/>
            <a:r>
              <a:rPr lang="en-US" sz="1500" dirty="0"/>
              <a:t>CANNOT be recorded/monitored</a:t>
            </a:r>
          </a:p>
          <a:p>
            <a:r>
              <a:rPr lang="en-US" sz="1800" dirty="0"/>
              <a:t>All video sources can have embedded audio</a:t>
            </a:r>
          </a:p>
          <a:p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F9497AB-9E2E-D94A-812F-2B1387A57BB7}"/>
              </a:ext>
            </a:extLst>
          </p:cNvPr>
          <p:cNvGrpSpPr/>
          <p:nvPr/>
        </p:nvGrpSpPr>
        <p:grpSpPr>
          <a:xfrm>
            <a:off x="4452588" y="232129"/>
            <a:ext cx="4586302" cy="3989118"/>
            <a:chOff x="4452588" y="232129"/>
            <a:chExt cx="4586302" cy="3989118"/>
          </a:xfrm>
        </p:grpSpPr>
        <p:pic>
          <p:nvPicPr>
            <p:cNvPr id="4" name="Picture 5" descr="image007">
              <a:extLst>
                <a:ext uri="{FF2B5EF4-FFF2-40B4-BE49-F238E27FC236}">
                  <a16:creationId xmlns:a16="http://schemas.microsoft.com/office/drawing/2014/main" id="{23D0A982-BD35-8845-A0E8-413CFE00EB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1084" y="897308"/>
              <a:ext cx="4427806" cy="3323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5708DA2-3B5E-FE4D-9487-612B2A81FEE2}"/>
                </a:ext>
              </a:extLst>
            </p:cNvPr>
            <p:cNvGrpSpPr/>
            <p:nvPr/>
          </p:nvGrpSpPr>
          <p:grpSpPr>
            <a:xfrm>
              <a:off x="4452588" y="232129"/>
              <a:ext cx="3020258" cy="3989117"/>
              <a:chOff x="4252898" y="232129"/>
              <a:chExt cx="3020258" cy="3989117"/>
            </a:xfrm>
          </p:grpSpPr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E4D64736-11F0-6747-9ADB-B487594EF0E8}"/>
                  </a:ext>
                </a:extLst>
              </p:cNvPr>
              <p:cNvSpPr/>
              <p:nvPr/>
            </p:nvSpPr>
            <p:spPr>
              <a:xfrm flipV="1">
                <a:off x="4252898" y="897307"/>
                <a:ext cx="1763854" cy="3323939"/>
              </a:xfrm>
              <a:prstGeom prst="ellipse">
                <a:avLst/>
              </a:prstGeom>
              <a:noFill/>
              <a:ln w="28575">
                <a:solidFill>
                  <a:srgbClr val="D0202E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1095E197-2FA2-E342-A4CD-8BD605FA07EB}"/>
                  </a:ext>
                </a:extLst>
              </p:cNvPr>
              <p:cNvSpPr/>
              <p:nvPr/>
            </p:nvSpPr>
            <p:spPr>
              <a:xfrm flipV="1">
                <a:off x="5833238" y="798786"/>
                <a:ext cx="1439918" cy="1192924"/>
              </a:xfrm>
              <a:prstGeom prst="ellipse">
                <a:avLst/>
              </a:prstGeom>
              <a:noFill/>
              <a:ln w="28575">
                <a:solidFill>
                  <a:srgbClr val="D0202E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4B6D7C58-149D-AD43-B685-B24BDB07433F}"/>
                  </a:ext>
                </a:extLst>
              </p:cNvPr>
              <p:cNvGrpSpPr/>
              <p:nvPr/>
            </p:nvGrpSpPr>
            <p:grpSpPr>
              <a:xfrm>
                <a:off x="4972702" y="232129"/>
                <a:ext cx="1868218" cy="577985"/>
                <a:chOff x="4972702" y="232129"/>
                <a:chExt cx="1868218" cy="577985"/>
              </a:xfrm>
            </p:grpSpPr>
            <p:sp>
              <p:nvSpPr>
                <p:cNvPr id="7" name="Left Brace 6">
                  <a:extLst>
                    <a:ext uri="{FF2B5EF4-FFF2-40B4-BE49-F238E27FC236}">
                      <a16:creationId xmlns:a16="http://schemas.microsoft.com/office/drawing/2014/main" id="{8620F94D-6F99-044A-AFAA-900D1442CDC6}"/>
                    </a:ext>
                  </a:extLst>
                </p:cNvPr>
                <p:cNvSpPr/>
                <p:nvPr/>
              </p:nvSpPr>
              <p:spPr>
                <a:xfrm rot="5400000">
                  <a:off x="5725025" y="-305781"/>
                  <a:ext cx="363572" cy="1868218"/>
                </a:xfrm>
                <a:prstGeom prst="leftBrace">
                  <a:avLst>
                    <a:gd name="adj1" fmla="val 8333"/>
                    <a:gd name="adj2" fmla="val 49018"/>
                  </a:avLst>
                </a:prstGeom>
                <a:ln>
                  <a:solidFill>
                    <a:srgbClr val="D0202E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B8F484B8-05BB-D246-893D-DA6BFEF79AF8}"/>
                    </a:ext>
                  </a:extLst>
                </p:cNvPr>
                <p:cNvSpPr txBox="1"/>
                <p:nvPr/>
              </p:nvSpPr>
              <p:spPr>
                <a:xfrm>
                  <a:off x="4976646" y="232129"/>
                  <a:ext cx="1860331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b="1" dirty="0"/>
                    <a:t>Active Sources (Up to four)</a:t>
                  </a:r>
                </a:p>
              </p:txBody>
            </p:sp>
          </p:grpSp>
        </p:grp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7130B7D-9E55-B845-9F16-51C5C69A6473}"/>
                </a:ext>
              </a:extLst>
            </p:cNvPr>
            <p:cNvSpPr/>
            <p:nvPr/>
          </p:nvSpPr>
          <p:spPr>
            <a:xfrm>
              <a:off x="6046599" y="1927991"/>
              <a:ext cx="1561207" cy="1287518"/>
            </a:xfrm>
            <a:prstGeom prst="ellipse">
              <a:avLst/>
            </a:prstGeom>
            <a:noFill/>
            <a:ln w="28575">
              <a:solidFill>
                <a:srgbClr val="CED8DD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Left Brace 11">
              <a:extLst>
                <a:ext uri="{FF2B5EF4-FFF2-40B4-BE49-F238E27FC236}">
                  <a16:creationId xmlns:a16="http://schemas.microsoft.com/office/drawing/2014/main" id="{72D31197-30E7-C547-8E6A-BCB7BB46314C}"/>
                </a:ext>
              </a:extLst>
            </p:cNvPr>
            <p:cNvSpPr/>
            <p:nvPr/>
          </p:nvSpPr>
          <p:spPr>
            <a:xfrm rot="5400000">
              <a:off x="6811718" y="2541246"/>
              <a:ext cx="246223" cy="1561206"/>
            </a:xfrm>
            <a:prstGeom prst="leftBrace">
              <a:avLst>
                <a:gd name="adj1" fmla="val 8333"/>
                <a:gd name="adj2" fmla="val 49018"/>
              </a:avLst>
            </a:prstGeom>
            <a:ln>
              <a:solidFill>
                <a:srgbClr val="CED8DD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3512032-E93F-6A40-BF7B-E8CF4BDF7F52}"/>
                </a:ext>
              </a:extLst>
            </p:cNvPr>
            <p:cNvSpPr txBox="1"/>
            <p:nvPr/>
          </p:nvSpPr>
          <p:spPr>
            <a:xfrm>
              <a:off x="6027601" y="3303838"/>
              <a:ext cx="18603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CED8DD"/>
                  </a:solidFill>
                </a:rPr>
                <a:t>Standby Sources (Up to six)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5353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Audio 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97308"/>
            <a:ext cx="4157472" cy="3597781"/>
          </a:xfrm>
        </p:spPr>
        <p:txBody>
          <a:bodyPr>
            <a:normAutofit/>
          </a:bodyPr>
          <a:lstStyle/>
          <a:p>
            <a:r>
              <a:rPr lang="en-US" sz="1800" dirty="0"/>
              <a:t>Up to </a:t>
            </a:r>
            <a:r>
              <a:rPr lang="en-US" sz="1800" b="1" dirty="0"/>
              <a:t>FIVE </a:t>
            </a:r>
            <a:r>
              <a:rPr lang="en-US" sz="1800" dirty="0"/>
              <a:t>audio sources available for mixing</a:t>
            </a:r>
          </a:p>
          <a:p>
            <a:r>
              <a:rPr lang="en-US" sz="1800" dirty="0"/>
              <a:t>All video sources can have embedded audio</a:t>
            </a:r>
          </a:p>
          <a:p>
            <a:r>
              <a:rPr lang="en-US" sz="1800" dirty="0"/>
              <a:t>Types of sources:</a:t>
            </a:r>
          </a:p>
          <a:p>
            <a:pPr lvl="1"/>
            <a:r>
              <a:rPr lang="en-US" sz="1400" dirty="0"/>
              <a:t>Embedded audio from Active Video Sources (Up to four) </a:t>
            </a:r>
          </a:p>
          <a:p>
            <a:pPr lvl="1"/>
            <a:r>
              <a:rPr lang="en-US" sz="1400" dirty="0"/>
              <a:t>3.5mm Audio Live Input – Unbalanced (Up to one)</a:t>
            </a:r>
          </a:p>
          <a:p>
            <a:r>
              <a:rPr lang="en-US" sz="1800" dirty="0"/>
              <a:t>Settings available in audio mixer:</a:t>
            </a:r>
          </a:p>
          <a:p>
            <a:pPr lvl="1"/>
            <a:r>
              <a:rPr lang="en-US" sz="1400" dirty="0"/>
              <a:t>Mute/unmute</a:t>
            </a:r>
          </a:p>
          <a:p>
            <a:pPr lvl="1"/>
            <a:r>
              <a:rPr lang="en-US" sz="1400" dirty="0"/>
              <a:t>Always </a:t>
            </a:r>
            <a:r>
              <a:rPr lang="en-US" sz="1400" b="1" dirty="0"/>
              <a:t>ON</a:t>
            </a:r>
            <a:r>
              <a:rPr lang="en-US" sz="1400" dirty="0"/>
              <a:t> or </a:t>
            </a:r>
            <a:r>
              <a:rPr lang="en-US" sz="1400" b="1" dirty="0"/>
              <a:t>AFV</a:t>
            </a:r>
            <a:r>
              <a:rPr lang="en-US" sz="1400" dirty="0"/>
              <a:t> (Audio Follows Video)</a:t>
            </a:r>
          </a:p>
          <a:p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4" name="Picture 4" descr="https://is1-ssl.mzstatic.com/image/thumb/Purple128/v4/f1/d2/59/f1d2595d-47fe-29eb-669f-1291bb4258be/mzl.dsvkymsg.png/0x0ss.jpg">
            <a:extLst>
              <a:ext uri="{FF2B5EF4-FFF2-40B4-BE49-F238E27FC236}">
                <a16:creationId xmlns:a16="http://schemas.microsoft.com/office/drawing/2014/main" id="{B5B27747-3D99-DF47-816A-2324AB8A10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1730" y="1007401"/>
            <a:ext cx="4092665" cy="31286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0062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Audio Sources with Mixer Board</a:t>
            </a:r>
          </a:p>
        </p:txBody>
      </p:sp>
      <p:pic>
        <p:nvPicPr>
          <p:cNvPr id="16" name="Picture 2" descr="Image result for Mixer board">
            <a:extLst>
              <a:ext uri="{FF2B5EF4-FFF2-40B4-BE49-F238E27FC236}">
                <a16:creationId xmlns:a16="http://schemas.microsoft.com/office/drawing/2014/main" id="{860FB4A3-3B72-E246-9827-2680902420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85372" y="1962666"/>
            <a:ext cx="2054442" cy="20544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6CA90F5-5B29-2C43-8690-B61D7406B1D4}"/>
              </a:ext>
            </a:extLst>
          </p:cNvPr>
          <p:cNvCxnSpPr/>
          <p:nvPr/>
        </p:nvCxnSpPr>
        <p:spPr>
          <a:xfrm flipV="1">
            <a:off x="2588456" y="2581271"/>
            <a:ext cx="6242538" cy="42203"/>
          </a:xfrm>
          <a:prstGeom prst="line">
            <a:avLst/>
          </a:prstGeom>
          <a:ln>
            <a:solidFill>
              <a:srgbClr val="D0202E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BAA2B46-7A60-3D4E-B3A0-39CA097122A4}"/>
              </a:ext>
            </a:extLst>
          </p:cNvPr>
          <p:cNvGrpSpPr/>
          <p:nvPr/>
        </p:nvGrpSpPr>
        <p:grpSpPr>
          <a:xfrm>
            <a:off x="2053904" y="940746"/>
            <a:ext cx="6399474" cy="1371542"/>
            <a:chOff x="2053904" y="851295"/>
            <a:chExt cx="6399474" cy="137154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9955A9DC-FD42-6D4A-863A-486EE948E629}"/>
                </a:ext>
              </a:extLst>
            </p:cNvPr>
            <p:cNvGrpSpPr/>
            <p:nvPr/>
          </p:nvGrpSpPr>
          <p:grpSpPr>
            <a:xfrm>
              <a:off x="3032322" y="1178216"/>
              <a:ext cx="2059938" cy="751743"/>
              <a:chOff x="3032322" y="1178216"/>
              <a:chExt cx="2059938" cy="751743"/>
            </a:xfrm>
          </p:grpSpPr>
          <p:pic>
            <p:nvPicPr>
              <p:cNvPr id="19" name="Picture 8" descr="Image result for XLR to 3.5mm">
                <a:extLst>
                  <a:ext uri="{FF2B5EF4-FFF2-40B4-BE49-F238E27FC236}">
                    <a16:creationId xmlns:a16="http://schemas.microsoft.com/office/drawing/2014/main" id="{9AE13C80-75C4-A94A-BDE6-E302952D7A7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32322" y="1279697"/>
                <a:ext cx="762805" cy="5487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" name="Picture 12" descr="Image result for 1/4inch to 3.5mm">
                <a:extLst>
                  <a:ext uri="{FF2B5EF4-FFF2-40B4-BE49-F238E27FC236}">
                    <a16:creationId xmlns:a16="http://schemas.microsoft.com/office/drawing/2014/main" id="{BD8C6D38-19E8-9541-83FD-A9766D973F6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40517" y="1178216"/>
                <a:ext cx="751743" cy="7517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EC065AA-B644-E744-837E-1EA89C8C2766}"/>
                  </a:ext>
                </a:extLst>
              </p:cNvPr>
              <p:cNvSpPr txBox="1"/>
              <p:nvPr/>
            </p:nvSpPr>
            <p:spPr>
              <a:xfrm>
                <a:off x="3735217" y="1369421"/>
                <a:ext cx="6541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/>
                  <a:t>OR</a:t>
                </a:r>
              </a:p>
            </p:txBody>
          </p:sp>
        </p:grpSp>
        <p:pic>
          <p:nvPicPr>
            <p:cNvPr id="24" name="Picture 2" descr="SlingStudio Hub">
              <a:extLst>
                <a:ext uri="{FF2B5EF4-FFF2-40B4-BE49-F238E27FC236}">
                  <a16:creationId xmlns:a16="http://schemas.microsoft.com/office/drawing/2014/main" id="{49D496D9-7EA1-0F44-9F8A-ED5A7178C9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1836" y="851295"/>
              <a:ext cx="1371542" cy="137154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DDE51C42-B9CA-A944-9A04-17C2234215C8}"/>
                </a:ext>
              </a:extLst>
            </p:cNvPr>
            <p:cNvGrpSpPr/>
            <p:nvPr/>
          </p:nvGrpSpPr>
          <p:grpSpPr>
            <a:xfrm>
              <a:off x="5092259" y="1254965"/>
              <a:ext cx="2232880" cy="282101"/>
              <a:chOff x="5092259" y="1254965"/>
              <a:chExt cx="2232880" cy="282101"/>
            </a:xfrm>
          </p:grpSpPr>
          <p:cxnSp>
            <p:nvCxnSpPr>
              <p:cNvPr id="26" name="Straight Arrow Connector 25">
                <a:extLst>
                  <a:ext uri="{FF2B5EF4-FFF2-40B4-BE49-F238E27FC236}">
                    <a16:creationId xmlns:a16="http://schemas.microsoft.com/office/drawing/2014/main" id="{284FC615-8909-CD48-98E7-43BD816C65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91712" y="1537066"/>
                <a:ext cx="1833975" cy="0"/>
              </a:xfrm>
              <a:prstGeom prst="straightConnector1">
                <a:avLst/>
              </a:prstGeom>
              <a:ln w="38100">
                <a:solidFill>
                  <a:srgbClr val="D0202E"/>
                </a:solidFill>
                <a:prstDash val="solid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1CBCF76-180C-364C-895D-20AEE356F2D7}"/>
                  </a:ext>
                </a:extLst>
              </p:cNvPr>
              <p:cNvSpPr txBox="1"/>
              <p:nvPr/>
            </p:nvSpPr>
            <p:spPr>
              <a:xfrm>
                <a:off x="5092259" y="1254965"/>
                <a:ext cx="223288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/>
                  <a:t>Audio line wired to </a:t>
                </a:r>
                <a:r>
                  <a:rPr lang="en-US" sz="1200" dirty="0" err="1"/>
                  <a:t>SlingStudio</a:t>
                </a:r>
                <a:endParaRPr lang="en-US" sz="1200" dirty="0"/>
              </a:p>
            </p:txBody>
          </p:sp>
        </p:grp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8530C4FB-19DE-D844-B8FA-43FE7554BA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53904" y="1728819"/>
              <a:ext cx="945331" cy="328973"/>
            </a:xfrm>
            <a:prstGeom prst="straightConnector1">
              <a:avLst/>
            </a:prstGeom>
            <a:ln>
              <a:solidFill>
                <a:srgbClr val="D0202E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30472666-ED22-7D45-8BDF-51BA4371E1EB}"/>
              </a:ext>
            </a:extLst>
          </p:cNvPr>
          <p:cNvSpPr txBox="1"/>
          <p:nvPr/>
        </p:nvSpPr>
        <p:spPr>
          <a:xfrm>
            <a:off x="4610495" y="874747"/>
            <a:ext cx="1285500" cy="369332"/>
          </a:xfrm>
          <a:prstGeom prst="rect">
            <a:avLst/>
          </a:prstGeom>
          <a:solidFill>
            <a:srgbClr val="D0202E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ED8DD"/>
                </a:solidFill>
              </a:rPr>
              <a:t>OPTION 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037B6CD-DB80-0342-867C-094AB2872CE4}"/>
              </a:ext>
            </a:extLst>
          </p:cNvPr>
          <p:cNvSpPr txBox="1"/>
          <p:nvPr/>
        </p:nvSpPr>
        <p:spPr>
          <a:xfrm>
            <a:off x="4610495" y="2841616"/>
            <a:ext cx="1285500" cy="369332"/>
          </a:xfrm>
          <a:prstGeom prst="rect">
            <a:avLst/>
          </a:prstGeom>
          <a:solidFill>
            <a:srgbClr val="D0202E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ED8DD"/>
                </a:solidFill>
              </a:rPr>
              <a:t>OPTION 2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DD500D5-1261-D249-9F24-965D6B316C6C}"/>
              </a:ext>
            </a:extLst>
          </p:cNvPr>
          <p:cNvGrpSpPr/>
          <p:nvPr/>
        </p:nvGrpSpPr>
        <p:grpSpPr>
          <a:xfrm>
            <a:off x="2093711" y="3154984"/>
            <a:ext cx="6359667" cy="1381436"/>
            <a:chOff x="2093711" y="3154984"/>
            <a:chExt cx="6359667" cy="1381436"/>
          </a:xfrm>
        </p:grpSpPr>
        <p:pic>
          <p:nvPicPr>
            <p:cNvPr id="22" name="Picture 22" descr="https://www.usa.canon.com/internet/wcm/connect/us/0bd6e7cd-e9d7-4596-832b-d191eede8e50/xa20-hd-professional-camcorder-3q-left-handle-d.jpg?MOD=AJPERES&amp;CACHEID=ROOTWORKSPACE.Z18_P1KGHJ01L85180AUEPQQJ53034-0bd6e7cd-e9d7-4596-832b-d191eede8e50-kZnSyjI">
              <a:extLst>
                <a:ext uri="{FF2B5EF4-FFF2-40B4-BE49-F238E27FC236}">
                  <a16:creationId xmlns:a16="http://schemas.microsoft.com/office/drawing/2014/main" id="{9A6D77DD-B2BD-5142-A5C8-C73EA2AA51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5119" y="3372729"/>
              <a:ext cx="1314499" cy="87633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4" descr="Image result for XLR cables">
              <a:extLst>
                <a:ext uri="{FF2B5EF4-FFF2-40B4-BE49-F238E27FC236}">
                  <a16:creationId xmlns:a16="http://schemas.microsoft.com/office/drawing/2014/main" id="{E75E29A2-F09A-6740-B1D4-26DE01D1BA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6605" y="3489462"/>
              <a:ext cx="1094238" cy="64286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SlingStudio Hub">
              <a:extLst>
                <a:ext uri="{FF2B5EF4-FFF2-40B4-BE49-F238E27FC236}">
                  <a16:creationId xmlns:a16="http://schemas.microsoft.com/office/drawing/2014/main" id="{4EB047F8-4E6B-1A4E-942E-054AA2943F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1836" y="3164878"/>
              <a:ext cx="1371542" cy="137154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BA72FD7B-F134-9641-85BB-BF38B36EE8D5}"/>
                </a:ext>
              </a:extLst>
            </p:cNvPr>
            <p:cNvGrpSpPr/>
            <p:nvPr/>
          </p:nvGrpSpPr>
          <p:grpSpPr>
            <a:xfrm>
              <a:off x="5463225" y="3340784"/>
              <a:ext cx="1890732" cy="278737"/>
              <a:chOff x="5426765" y="3340784"/>
              <a:chExt cx="1890732" cy="278737"/>
            </a:xfrm>
          </p:grpSpPr>
          <p:cxnSp>
            <p:nvCxnSpPr>
              <p:cNvPr id="27" name="Straight Arrow Connector 26">
                <a:extLst>
                  <a:ext uri="{FF2B5EF4-FFF2-40B4-BE49-F238E27FC236}">
                    <a16:creationId xmlns:a16="http://schemas.microsoft.com/office/drawing/2014/main" id="{74D38D9A-D03F-B742-9E74-88661151821F}"/>
                  </a:ext>
                </a:extLst>
              </p:cNvPr>
              <p:cNvCxnSpPr/>
              <p:nvPr/>
            </p:nvCxnSpPr>
            <p:spPr>
              <a:xfrm>
                <a:off x="5707409" y="3619520"/>
                <a:ext cx="1329445" cy="1"/>
              </a:xfrm>
              <a:prstGeom prst="straightConnector1">
                <a:avLst/>
              </a:prstGeom>
              <a:ln w="38100">
                <a:solidFill>
                  <a:srgbClr val="D0202E"/>
                </a:solidFill>
                <a:prstDash val="solid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E5D5639-12F5-9F40-8711-6A735E41955D}"/>
                  </a:ext>
                </a:extLst>
              </p:cNvPr>
              <p:cNvSpPr txBox="1"/>
              <p:nvPr/>
            </p:nvSpPr>
            <p:spPr>
              <a:xfrm>
                <a:off x="5426765" y="3340784"/>
                <a:ext cx="18907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/>
                  <a:t>HDMI wired to </a:t>
                </a:r>
                <a:r>
                  <a:rPr lang="en-US" sz="1200" dirty="0" err="1"/>
                  <a:t>SlingStudio</a:t>
                </a:r>
                <a:endParaRPr lang="en-US" sz="1200" dirty="0"/>
              </a:p>
            </p:txBody>
          </p:sp>
        </p:grp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B86CEE83-CE85-2C47-9D7E-BCEE2B72C439}"/>
                </a:ext>
              </a:extLst>
            </p:cNvPr>
            <p:cNvCxnSpPr>
              <a:cxnSpLocks/>
            </p:cNvCxnSpPr>
            <p:nvPr/>
          </p:nvCxnSpPr>
          <p:spPr>
            <a:xfrm>
              <a:off x="2093711" y="3154984"/>
              <a:ext cx="942344" cy="466274"/>
            </a:xfrm>
            <a:prstGeom prst="straightConnector1">
              <a:avLst/>
            </a:prstGeom>
            <a:ln>
              <a:solidFill>
                <a:srgbClr val="D0202E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427CEA4D-296E-6A4D-B795-134B2787BDE6}"/>
                </a:ext>
              </a:extLst>
            </p:cNvPr>
            <p:cNvCxnSpPr>
              <a:cxnSpLocks/>
              <a:stCxn id="23" idx="3"/>
            </p:cNvCxnSpPr>
            <p:nvPr/>
          </p:nvCxnSpPr>
          <p:spPr>
            <a:xfrm>
              <a:off x="3960843" y="3810895"/>
              <a:ext cx="649257" cy="0"/>
            </a:xfrm>
            <a:prstGeom prst="straightConnector1">
              <a:avLst/>
            </a:prstGeom>
            <a:ln>
              <a:solidFill>
                <a:srgbClr val="D0202E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54C45B2-9C35-E94E-893A-6A952E2C4339}"/>
                </a:ext>
              </a:extLst>
            </p:cNvPr>
            <p:cNvSpPr txBox="1"/>
            <p:nvPr/>
          </p:nvSpPr>
          <p:spPr>
            <a:xfrm>
              <a:off x="6093716" y="3670474"/>
              <a:ext cx="6297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/>
                <a:t>OR</a:t>
              </a: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5E5AA5CF-4581-004D-8EBA-A314CAB6B629}"/>
                </a:ext>
              </a:extLst>
            </p:cNvPr>
            <p:cNvGrpSpPr/>
            <p:nvPr/>
          </p:nvGrpSpPr>
          <p:grpSpPr>
            <a:xfrm>
              <a:off x="5463225" y="4002270"/>
              <a:ext cx="1890732" cy="278737"/>
              <a:chOff x="5426765" y="3340784"/>
              <a:chExt cx="1890732" cy="278737"/>
            </a:xfrm>
          </p:grpSpPr>
          <p:cxnSp>
            <p:nvCxnSpPr>
              <p:cNvPr id="49" name="Straight Arrow Connector 48">
                <a:extLst>
                  <a:ext uri="{FF2B5EF4-FFF2-40B4-BE49-F238E27FC236}">
                    <a16:creationId xmlns:a16="http://schemas.microsoft.com/office/drawing/2014/main" id="{40E75A65-C254-4546-BF56-8AF1988034DE}"/>
                  </a:ext>
                </a:extLst>
              </p:cNvPr>
              <p:cNvCxnSpPr/>
              <p:nvPr/>
            </p:nvCxnSpPr>
            <p:spPr>
              <a:xfrm>
                <a:off x="5707409" y="3619520"/>
                <a:ext cx="1329445" cy="1"/>
              </a:xfrm>
              <a:prstGeom prst="straightConnector1">
                <a:avLst/>
              </a:prstGeom>
              <a:ln w="38100">
                <a:solidFill>
                  <a:srgbClr val="D0202E"/>
                </a:solidFill>
                <a:prstDash val="solid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4C76EC74-DD99-5240-B4D6-E5872B24C2D3}"/>
                  </a:ext>
                </a:extLst>
              </p:cNvPr>
              <p:cNvSpPr txBox="1"/>
              <p:nvPr/>
            </p:nvSpPr>
            <p:spPr>
              <a:xfrm>
                <a:off x="5426765" y="3340784"/>
                <a:ext cx="18907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err="1"/>
                  <a:t>CameraLink</a:t>
                </a:r>
                <a:endParaRPr lang="en-US" sz="12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09572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B165D5-342D-4D77-AF49-21B39D3CE53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42685" y="661573"/>
            <a:ext cx="8299201" cy="4668404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1661931-D45D-45A1-BB31-C480413CD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0"/>
            <a:ext cx="8610600" cy="971550"/>
          </a:xfrm>
        </p:spPr>
        <p:txBody>
          <a:bodyPr/>
          <a:lstStyle/>
          <a:p>
            <a:r>
              <a:rPr lang="en-US" b="1" dirty="0"/>
              <a:t>Three Simultaneous Outputs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52F4CA0-C4EB-FB48-ADEE-4F9A260230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0676" y="729149"/>
            <a:ext cx="4088523" cy="1562111"/>
          </a:xfrm>
          <a:ln>
            <a:solidFill>
              <a:srgbClr val="D0202E"/>
            </a:solidFill>
          </a:ln>
        </p:spPr>
        <p:txBody>
          <a:bodyPr>
            <a:normAutofit lnSpcReduction="10000"/>
          </a:bodyPr>
          <a:lstStyle/>
          <a:p>
            <a:r>
              <a:rPr lang="en-US" sz="1400" b="1" dirty="0"/>
              <a:t>Seven simultaneous recordings</a:t>
            </a:r>
            <a:endParaRPr lang="en-US" sz="1400" dirty="0"/>
          </a:p>
          <a:p>
            <a:pPr lvl="1"/>
            <a:r>
              <a:rPr lang="en-US" sz="1100" b="1" dirty="0"/>
              <a:t>Four ISO’s</a:t>
            </a:r>
            <a:r>
              <a:rPr lang="en-US" sz="1100" dirty="0"/>
              <a:t>/inputs (Audio &amp; Video)</a:t>
            </a:r>
          </a:p>
          <a:p>
            <a:pPr lvl="1"/>
            <a:r>
              <a:rPr lang="en-US" sz="1100" b="1" dirty="0"/>
              <a:t>One program </a:t>
            </a:r>
            <a:r>
              <a:rPr lang="en-US" sz="1100" dirty="0"/>
              <a:t>(A&amp;V)</a:t>
            </a:r>
          </a:p>
          <a:p>
            <a:pPr lvl="1"/>
            <a:r>
              <a:rPr lang="en-US" sz="1100" b="1" dirty="0"/>
              <a:t>One quad-view </a:t>
            </a:r>
            <a:r>
              <a:rPr lang="en-US" sz="1100" dirty="0"/>
              <a:t>(A&amp;V)</a:t>
            </a:r>
          </a:p>
          <a:p>
            <a:pPr lvl="1"/>
            <a:r>
              <a:rPr lang="en-US" sz="1100" b="1" dirty="0"/>
              <a:t>One audio line-in </a:t>
            </a:r>
            <a:r>
              <a:rPr lang="en-US" sz="1100" dirty="0"/>
              <a:t>(Audio only)</a:t>
            </a:r>
          </a:p>
          <a:p>
            <a:r>
              <a:rPr lang="en-US" sz="1400" dirty="0"/>
              <a:t>Import EDL into </a:t>
            </a:r>
            <a:r>
              <a:rPr lang="en-US" sz="1400" b="1" dirty="0"/>
              <a:t>Adobe Premiere </a:t>
            </a:r>
            <a:r>
              <a:rPr lang="en-US" sz="1400" dirty="0"/>
              <a:t>or </a:t>
            </a:r>
            <a:r>
              <a:rPr lang="en-US" sz="1400" b="1" dirty="0"/>
              <a:t>Apple Final Cut Pro</a:t>
            </a:r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1045BB8-A404-7E45-804F-EA1D27CD9D52}"/>
              </a:ext>
            </a:extLst>
          </p:cNvPr>
          <p:cNvSpPr txBox="1">
            <a:spLocks/>
          </p:cNvSpPr>
          <p:nvPr/>
        </p:nvSpPr>
        <p:spPr>
          <a:xfrm>
            <a:off x="4750676" y="2344455"/>
            <a:ext cx="4088523" cy="1302641"/>
          </a:xfrm>
          <a:prstGeom prst="rect">
            <a:avLst/>
          </a:prstGeom>
          <a:ln>
            <a:solidFill>
              <a:srgbClr val="D0202E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Open Sans Light"/>
                <a:ea typeface="+mn-ea"/>
                <a:cs typeface="Open Sans"/>
              </a:defRPr>
            </a:lvl1pPr>
            <a:lvl2pPr marL="687388" indent="-230188" algn="l" defTabSz="457200" rtl="0" eaLnBrk="1" latinLnBrk="0" hangingPunct="1">
              <a:spcBef>
                <a:spcPct val="20000"/>
              </a:spcBef>
              <a:buFont typeface="Open Sans Light" panose="020B0306030504020204" pitchFamily="34" charset="0"/>
              <a:buChar char="–"/>
              <a:defRPr sz="2400" kern="1200">
                <a:solidFill>
                  <a:schemeClr val="tx1"/>
                </a:solidFill>
                <a:latin typeface="Open Sans Light"/>
                <a:ea typeface="+mn-ea"/>
                <a:cs typeface="Open Sans"/>
              </a:defRPr>
            </a:lvl2pPr>
            <a:lvl3pPr marL="1027113" indent="-225425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Open Sans Light"/>
                <a:ea typeface="+mn-ea"/>
                <a:cs typeface="Open Sans"/>
              </a:defRPr>
            </a:lvl3pPr>
            <a:lvl4pPr marL="1258888" indent="-231775" algn="l" defTabSz="4572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Open Sans Light"/>
                <a:ea typeface="+mn-ea"/>
                <a:cs typeface="Open Sans"/>
              </a:defRPr>
            </a:lvl4pPr>
            <a:lvl5pPr marL="1373188" indent="0" algn="l" defTabSz="457200" rtl="0" eaLnBrk="1" latinLnBrk="0" hangingPunct="1">
              <a:spcBef>
                <a:spcPct val="20000"/>
              </a:spcBef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Open Sans Light"/>
                <a:ea typeface="+mn-ea"/>
                <a:cs typeface="Open San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One HDMI output </a:t>
            </a:r>
            <a:r>
              <a:rPr lang="en-US" sz="1400" dirty="0"/>
              <a:t>(Mini HDMI port)</a:t>
            </a:r>
            <a:r>
              <a:rPr lang="en-US" sz="1400" b="1" dirty="0"/>
              <a:t> </a:t>
            </a:r>
          </a:p>
          <a:p>
            <a:pPr lvl="1"/>
            <a:r>
              <a:rPr lang="en-US" sz="1100" b="1" dirty="0"/>
              <a:t>One program </a:t>
            </a:r>
            <a:r>
              <a:rPr lang="en-US" sz="1100" dirty="0"/>
              <a:t>(One second delay)</a:t>
            </a:r>
          </a:p>
          <a:p>
            <a:pPr lvl="1"/>
            <a:r>
              <a:rPr lang="en-US" sz="1100" b="1" dirty="0"/>
              <a:t>One quad-view </a:t>
            </a:r>
            <a:r>
              <a:rPr lang="en-US" sz="1100" dirty="0"/>
              <a:t>(One second delay)</a:t>
            </a:r>
          </a:p>
          <a:p>
            <a:pPr lvl="1"/>
            <a:r>
              <a:rPr lang="en-US" sz="1100" b="1" dirty="0"/>
              <a:t>One HDMI passthrough </a:t>
            </a:r>
            <a:r>
              <a:rPr lang="en-US" sz="1100" dirty="0"/>
              <a:t>(Zero second delay)</a:t>
            </a:r>
          </a:p>
          <a:p>
            <a:r>
              <a:rPr lang="en-US" sz="1400" dirty="0"/>
              <a:t>Configurable resolution and color space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C5B70A0-EC6F-D041-9FF7-2030D597AB39}"/>
              </a:ext>
            </a:extLst>
          </p:cNvPr>
          <p:cNvSpPr txBox="1">
            <a:spLocks/>
          </p:cNvSpPr>
          <p:nvPr/>
        </p:nvSpPr>
        <p:spPr>
          <a:xfrm>
            <a:off x="4750676" y="3698867"/>
            <a:ext cx="4088523" cy="999255"/>
          </a:xfrm>
          <a:prstGeom prst="rect">
            <a:avLst/>
          </a:prstGeom>
          <a:ln>
            <a:solidFill>
              <a:srgbClr val="D0202E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Open Sans Light"/>
                <a:ea typeface="+mn-ea"/>
                <a:cs typeface="Open Sans"/>
              </a:defRPr>
            </a:lvl1pPr>
            <a:lvl2pPr marL="687388" indent="-230188" algn="l" defTabSz="457200" rtl="0" eaLnBrk="1" latinLnBrk="0" hangingPunct="1">
              <a:spcBef>
                <a:spcPct val="20000"/>
              </a:spcBef>
              <a:buFont typeface="Open Sans Light" panose="020B0306030504020204" pitchFamily="34" charset="0"/>
              <a:buChar char="–"/>
              <a:defRPr sz="2400" kern="1200">
                <a:solidFill>
                  <a:schemeClr val="tx1"/>
                </a:solidFill>
                <a:latin typeface="Open Sans Light"/>
                <a:ea typeface="+mn-ea"/>
                <a:cs typeface="Open Sans"/>
              </a:defRPr>
            </a:lvl2pPr>
            <a:lvl3pPr marL="1027113" indent="-225425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Open Sans Light"/>
                <a:ea typeface="+mn-ea"/>
                <a:cs typeface="Open Sans"/>
              </a:defRPr>
            </a:lvl3pPr>
            <a:lvl4pPr marL="1258888" indent="-231775" algn="l" defTabSz="4572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Open Sans Light"/>
                <a:ea typeface="+mn-ea"/>
                <a:cs typeface="Open Sans"/>
              </a:defRPr>
            </a:lvl4pPr>
            <a:lvl5pPr marL="1373188" indent="0" algn="l" defTabSz="457200" rtl="0" eaLnBrk="1" latinLnBrk="0" hangingPunct="1">
              <a:spcBef>
                <a:spcPct val="20000"/>
              </a:spcBef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Open Sans Light"/>
                <a:ea typeface="+mn-ea"/>
                <a:cs typeface="Open San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b="1" dirty="0"/>
              <a:t>Live Broadcasting – </a:t>
            </a:r>
            <a:r>
              <a:rPr lang="en-US" sz="1400" dirty="0"/>
              <a:t>Custom RTMP/RTMPS, </a:t>
            </a:r>
            <a:r>
              <a:rPr lang="en-US" sz="1400" dirty="0" err="1"/>
              <a:t>Ustream</a:t>
            </a:r>
            <a:r>
              <a:rPr lang="en-US" sz="1400" dirty="0"/>
              <a:t>, </a:t>
            </a:r>
            <a:r>
              <a:rPr lang="en-US" sz="1400" dirty="0" err="1"/>
              <a:t>Restream.io</a:t>
            </a:r>
            <a:r>
              <a:rPr lang="en-US" sz="1400" dirty="0"/>
              <a:t>, etc.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2E45569-B12D-0A4D-A30B-CBA1845CC7B7}"/>
              </a:ext>
            </a:extLst>
          </p:cNvPr>
          <p:cNvGrpSpPr/>
          <p:nvPr/>
        </p:nvGrpSpPr>
        <p:grpSpPr>
          <a:xfrm>
            <a:off x="4829030" y="4039925"/>
            <a:ext cx="3890239" cy="580321"/>
            <a:chOff x="4829030" y="3997885"/>
            <a:chExt cx="3890239" cy="58032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7A28BDA-8CBA-A448-B70C-9D5BFDE503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29030" y="4210469"/>
              <a:ext cx="1146584" cy="252771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710EC80-F197-7641-8CD9-42BD207024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9182" y="4132340"/>
              <a:ext cx="1013089" cy="409028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513BC7C-3020-8944-B7DC-30DFC2F0E5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64336" y="4095503"/>
              <a:ext cx="589673" cy="482703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4307E26-BFD4-824C-A317-F906B93E26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24568" y="3997885"/>
              <a:ext cx="894701" cy="258506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79B9B17-C8FA-AA4B-860E-EDF6494DA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12458" y="4331652"/>
              <a:ext cx="718921" cy="237797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D753C25-0F7D-EB48-9F72-5B788F7293C5}"/>
              </a:ext>
            </a:extLst>
          </p:cNvPr>
          <p:cNvGrpSpPr/>
          <p:nvPr/>
        </p:nvGrpSpPr>
        <p:grpSpPr>
          <a:xfrm>
            <a:off x="3090041" y="1187039"/>
            <a:ext cx="1697184" cy="3334621"/>
            <a:chOff x="3090041" y="1187039"/>
            <a:chExt cx="1697184" cy="333462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BAF9562-8655-C148-A546-D5E1E642A078}"/>
                </a:ext>
              </a:extLst>
            </p:cNvPr>
            <p:cNvSpPr txBox="1"/>
            <p:nvPr/>
          </p:nvSpPr>
          <p:spPr>
            <a:xfrm>
              <a:off x="4335280" y="1187039"/>
              <a:ext cx="4519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D0202E"/>
                  </a:solidFill>
                </a:rPr>
                <a:t>1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C32F306-CD59-3C4C-9060-96FD42E4708E}"/>
                </a:ext>
              </a:extLst>
            </p:cNvPr>
            <p:cNvSpPr txBox="1"/>
            <p:nvPr/>
          </p:nvSpPr>
          <p:spPr>
            <a:xfrm>
              <a:off x="4335280" y="2672610"/>
              <a:ext cx="4519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D0202E"/>
                  </a:solidFill>
                </a:rPr>
                <a:t>2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5E83676-44CE-E047-8307-ED20C2C9FE62}"/>
                </a:ext>
              </a:extLst>
            </p:cNvPr>
            <p:cNvSpPr txBox="1"/>
            <p:nvPr/>
          </p:nvSpPr>
          <p:spPr>
            <a:xfrm>
              <a:off x="4335280" y="3875329"/>
              <a:ext cx="4519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D0202E"/>
                  </a:solidFill>
                </a:rPr>
                <a:t>3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B5602B20-3638-E648-AEF8-4DAAF4638E3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90041" y="1597572"/>
              <a:ext cx="1334814" cy="1116559"/>
            </a:xfrm>
            <a:prstGeom prst="straightConnector1">
              <a:avLst/>
            </a:prstGeom>
            <a:ln>
              <a:solidFill>
                <a:srgbClr val="D0202E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5C3A26B4-A4C8-0F4A-9D8A-6E35EFB7FB2F}"/>
                </a:ext>
              </a:extLst>
            </p:cNvPr>
            <p:cNvCxnSpPr>
              <a:cxnSpLocks/>
            </p:cNvCxnSpPr>
            <p:nvPr/>
          </p:nvCxnSpPr>
          <p:spPr>
            <a:xfrm>
              <a:off x="3090041" y="2714131"/>
              <a:ext cx="1334814" cy="281644"/>
            </a:xfrm>
            <a:prstGeom prst="straightConnector1">
              <a:avLst/>
            </a:prstGeom>
            <a:ln>
              <a:solidFill>
                <a:srgbClr val="D0202E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6955E6F0-DFBA-7F48-B3A8-6CDCC7410F37}"/>
                </a:ext>
              </a:extLst>
            </p:cNvPr>
            <p:cNvCxnSpPr>
              <a:cxnSpLocks/>
            </p:cNvCxnSpPr>
            <p:nvPr/>
          </p:nvCxnSpPr>
          <p:spPr>
            <a:xfrm>
              <a:off x="3090041" y="2714131"/>
              <a:ext cx="1334814" cy="1484363"/>
            </a:xfrm>
            <a:prstGeom prst="straightConnector1">
              <a:avLst/>
            </a:prstGeom>
            <a:ln>
              <a:solidFill>
                <a:srgbClr val="D0202E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80647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Production Workflow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1147263C-F89D-D343-8BB4-4234F782BA5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6338503"/>
              </p:ext>
            </p:extLst>
          </p:nvPr>
        </p:nvGraphicFramePr>
        <p:xfrm>
          <a:off x="507492" y="951302"/>
          <a:ext cx="8129016" cy="37689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4472">
                  <a:extLst>
                    <a:ext uri="{9D8B030D-6E8A-4147-A177-3AD203B41FA5}">
                      <a16:colId xmlns:a16="http://schemas.microsoft.com/office/drawing/2014/main" val="2864409066"/>
                    </a:ext>
                  </a:extLst>
                </a:gridCol>
                <a:gridCol w="4564544">
                  <a:extLst>
                    <a:ext uri="{9D8B030D-6E8A-4147-A177-3AD203B41FA5}">
                      <a16:colId xmlns:a16="http://schemas.microsoft.com/office/drawing/2014/main" val="3202672123"/>
                    </a:ext>
                  </a:extLst>
                </a:gridCol>
              </a:tblGrid>
              <a:tr h="34494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TASK (LINK TO TUTORIAL)</a:t>
                      </a:r>
                    </a:p>
                  </a:txBody>
                  <a:tcPr>
                    <a:solidFill>
                      <a:srgbClr val="D0202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FEATURE</a:t>
                      </a:r>
                    </a:p>
                  </a:txBody>
                  <a:tcPr>
                    <a:solidFill>
                      <a:srgbClr val="D020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1819370"/>
                  </a:ext>
                </a:extLst>
              </a:tr>
              <a:tr h="109232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D0202E"/>
                          </a:solidFill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Live Editing</a:t>
                      </a:r>
                      <a:endParaRPr lang="en-US" sz="1400" b="0" dirty="0">
                        <a:solidFill>
                          <a:srgbClr val="D0202E"/>
                        </a:solidFill>
                      </a:endParaRPr>
                    </a:p>
                    <a:p>
                      <a:pPr algn="ctr"/>
                      <a:r>
                        <a:rPr lang="en-US" sz="1400" b="0" dirty="0">
                          <a:solidFill>
                            <a:srgbClr val="D0202E"/>
                          </a:solidFill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Auto Switching</a:t>
                      </a:r>
                      <a:endParaRPr lang="en-US" sz="1400" b="0" dirty="0">
                        <a:solidFill>
                          <a:srgbClr val="D0202E"/>
                        </a:solidFill>
                      </a:endParaRPr>
                    </a:p>
                    <a:p>
                      <a:pPr algn="ctr"/>
                      <a:r>
                        <a:rPr lang="en-US" sz="1400" b="0" dirty="0">
                          <a:solidFill>
                            <a:srgbClr val="D0202E"/>
                          </a:solidFill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Switching &amp; Composition</a:t>
                      </a:r>
                      <a:endParaRPr lang="en-US" sz="1400" b="0" dirty="0">
                        <a:solidFill>
                          <a:srgbClr val="D0202E"/>
                        </a:solidFill>
                      </a:endParaRPr>
                    </a:p>
                    <a:p>
                      <a:pPr algn="ctr"/>
                      <a:r>
                        <a:rPr lang="en-US" sz="1400" b="0" dirty="0">
                          <a:solidFill>
                            <a:srgbClr val="D0202E"/>
                          </a:solidFill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Console App for iPad</a:t>
                      </a:r>
                      <a:endParaRPr lang="en-US" sz="1400" b="0" dirty="0">
                        <a:solidFill>
                          <a:srgbClr val="D0202E"/>
                        </a:solidFill>
                      </a:endParaRPr>
                    </a:p>
                    <a:p>
                      <a:pPr algn="ctr"/>
                      <a:r>
                        <a:rPr lang="en-US" sz="1400" b="0" dirty="0">
                          <a:solidFill>
                            <a:srgbClr val="D0202E"/>
                          </a:solidFill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Console App for Mac</a:t>
                      </a:r>
                      <a:endParaRPr lang="en-US" sz="1400" b="0" dirty="0">
                        <a:solidFill>
                          <a:srgbClr val="D0202E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dirty="0"/>
                        <a:t>Preview-to-Program and Direct-to-Program: Tap, drag and double tap </a:t>
                      </a:r>
                    </a:p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dirty="0"/>
                        <a:t>Video composition</a:t>
                      </a:r>
                    </a:p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dirty="0"/>
                        <a:t>Lower thirds/text</a:t>
                      </a:r>
                    </a:p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dirty="0"/>
                        <a:t>Remove/add camera sources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205407"/>
                  </a:ext>
                </a:extLst>
              </a:tr>
              <a:tr h="689891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D0202E"/>
                          </a:solidFill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Low Delay Mode</a:t>
                      </a:r>
                      <a:endParaRPr lang="en-US" sz="1400" b="0" dirty="0">
                        <a:solidFill>
                          <a:srgbClr val="D0202E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b="0" dirty="0"/>
                        <a:t>Video record</a:t>
                      </a:r>
                    </a:p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b="0" dirty="0"/>
                        <a:t>Full screen</a:t>
                      </a:r>
                    </a:p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b="0" dirty="0"/>
                        <a:t>HDMI out (Includes zero latency)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6186075"/>
                  </a:ext>
                </a:extLst>
              </a:tr>
              <a:tr h="756706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D0202E"/>
                          </a:solidFill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Live Streaming</a:t>
                      </a:r>
                      <a:endParaRPr lang="en-US" sz="1400" b="0" dirty="0">
                        <a:solidFill>
                          <a:srgbClr val="D0202E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b="0" dirty="0"/>
                        <a:t>YouTube Live</a:t>
                      </a:r>
                    </a:p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b="0" dirty="0"/>
                        <a:t>Facebook Live</a:t>
                      </a:r>
                    </a:p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b="0" dirty="0"/>
                        <a:t>Custom RTMP/RTMPS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750541"/>
                  </a:ext>
                </a:extLst>
              </a:tr>
              <a:tr h="756706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D0202E"/>
                          </a:solidFill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Coach and Referee Replay</a:t>
                      </a:r>
                      <a:endParaRPr lang="en-US" sz="1400" b="0" dirty="0">
                        <a:solidFill>
                          <a:srgbClr val="D0202E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b="0" dirty="0"/>
                        <a:t>Instant replay</a:t>
                      </a:r>
                    </a:p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US" sz="1400" b="0" dirty="0"/>
                        <a:t>Coach and referee replay</a:t>
                      </a:r>
                    </a:p>
                    <a:p>
                      <a:pPr marL="285750" indent="-285750">
                        <a:buFont typeface="Wingdings" pitchFamily="2" charset="2"/>
                        <a:buChar char="§"/>
                      </a:pPr>
                      <a:endParaRPr lang="en-US" sz="1400" b="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23752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722047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10005</TotalTime>
  <Words>670</Words>
  <Application>Microsoft Macintosh PowerPoint</Application>
  <PresentationFormat>On-screen Show (16:9)</PresentationFormat>
  <Paragraphs>128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Courier New</vt:lpstr>
      <vt:lpstr>Open Sans</vt:lpstr>
      <vt:lpstr>Open Sans Light</vt:lpstr>
      <vt:lpstr>Wingdings</vt:lpstr>
      <vt:lpstr>1_Office Theme</vt:lpstr>
      <vt:lpstr>Timpton Community School Corporation        SlingStudio Features Demonstration  May 3, 2019</vt:lpstr>
      <vt:lpstr>Features for SlingStudio Demo</vt:lpstr>
      <vt:lpstr>SlingStudio Set-up Workflow</vt:lpstr>
      <vt:lpstr>SlingStudio Set-up Workflow, cont’d.</vt:lpstr>
      <vt:lpstr>Video Sources</vt:lpstr>
      <vt:lpstr>Audio Sources</vt:lpstr>
      <vt:lpstr>Audio Sources with Mixer Board</vt:lpstr>
      <vt:lpstr>Three Simultaneous Outputs</vt:lpstr>
      <vt:lpstr>Production Workflow</vt:lpstr>
      <vt:lpstr>Post Production Workflow</vt:lpstr>
      <vt:lpstr>Thank You</vt:lpstr>
    </vt:vector>
  </TitlesOfParts>
  <Company>Ootme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Darci Read</dc:creator>
  <cp:lastModifiedBy>Lippian, Stephanie</cp:lastModifiedBy>
  <cp:revision>226</cp:revision>
  <cp:lastPrinted>2019-05-03T17:37:46Z</cp:lastPrinted>
  <dcterms:created xsi:type="dcterms:W3CDTF">2015-11-05T17:51:36Z</dcterms:created>
  <dcterms:modified xsi:type="dcterms:W3CDTF">2019-05-03T18:56:19Z</dcterms:modified>
</cp:coreProperties>
</file>