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2"/>
  </p:notesMasterIdLst>
  <p:handoutMasterIdLst>
    <p:handoutMasterId r:id="rId23"/>
  </p:handoutMasterIdLst>
  <p:sldIdLst>
    <p:sldId id="404" r:id="rId2"/>
    <p:sldId id="361" r:id="rId3"/>
    <p:sldId id="424" r:id="rId4"/>
    <p:sldId id="355" r:id="rId5"/>
    <p:sldId id="423" r:id="rId6"/>
    <p:sldId id="422" r:id="rId7"/>
    <p:sldId id="425" r:id="rId8"/>
    <p:sldId id="426" r:id="rId9"/>
    <p:sldId id="393" r:id="rId10"/>
    <p:sldId id="421" r:id="rId11"/>
    <p:sldId id="433" r:id="rId12"/>
    <p:sldId id="383" r:id="rId13"/>
    <p:sldId id="432" r:id="rId14"/>
    <p:sldId id="429" r:id="rId15"/>
    <p:sldId id="370" r:id="rId16"/>
    <p:sldId id="435" r:id="rId17"/>
    <p:sldId id="427" r:id="rId18"/>
    <p:sldId id="428" r:id="rId19"/>
    <p:sldId id="434" r:id="rId20"/>
    <p:sldId id="276" r:id="rId21"/>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im Angelovich" initials="" lastIdx="25" clrIdx="0"/>
  <p:cmAuthor id="1" name="Spillane, Denise" initials="SD" lastIdx="1" clrIdx="1">
    <p:extLst/>
  </p:cmAuthor>
  <p:cmAuthor id="2" name="Levy, Andrew" initials="LA" lastIdx="5" clrIdx="2">
    <p:extLst/>
  </p:cmAuthor>
  <p:cmAuthor id="3" name="Dixon, Kerri" initials="DK" lastIdx="3" clrIdx="3">
    <p:extLst>
      <p:ext uri="{19B8F6BF-5375-455C-9EA6-DF929625EA0E}">
        <p15:presenceInfo xmlns:p15="http://schemas.microsoft.com/office/powerpoint/2012/main" userId="S-1-5-21-2096711590-1439505702-743794300-42635" providerId="AD"/>
      </p:ext>
    </p:extLst>
  </p:cmAuthor>
  <p:cmAuthor id="4" name="Proulx, Adam" initials="PA" lastIdx="1" clrIdx="4">
    <p:extLst>
      <p:ext uri="{19B8F6BF-5375-455C-9EA6-DF929625EA0E}">
        <p15:presenceInfo xmlns:p15="http://schemas.microsoft.com/office/powerpoint/2012/main" userId="S-1-5-21-2096711590-1439505702-743794300-55410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F00FF"/>
    <a:srgbClr val="EA002A"/>
    <a:srgbClr val="FF9900"/>
    <a:srgbClr val="FFC72C"/>
    <a:srgbClr val="007B8A"/>
    <a:srgbClr val="9ACAE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920" autoAdjust="0"/>
    <p:restoredTop sz="94404" autoAdjust="0"/>
  </p:normalViewPr>
  <p:slideViewPr>
    <p:cSldViewPr snapToGrid="0">
      <p:cViewPr varScale="1">
        <p:scale>
          <a:sx n="87" d="100"/>
          <a:sy n="87" d="100"/>
        </p:scale>
        <p:origin x="960" y="84"/>
      </p:cViewPr>
      <p:guideLst>
        <p:guide orient="horz" pos="2160"/>
        <p:guide pos="2880"/>
      </p:guideLst>
    </p:cSldViewPr>
  </p:slideViewPr>
  <p:notesTextViewPr>
    <p:cViewPr>
      <p:scale>
        <a:sx n="1" d="1"/>
        <a:sy n="1" d="1"/>
      </p:scale>
      <p:origin x="0" y="0"/>
    </p:cViewPr>
  </p:notesTextViewPr>
  <p:sorterViewPr>
    <p:cViewPr>
      <p:scale>
        <a:sx n="110" d="100"/>
        <a:sy n="110" d="100"/>
      </p:scale>
      <p:origin x="0" y="-11118"/>
    </p:cViewPr>
  </p:sorterViewPr>
  <p:notesViewPr>
    <p:cSldViewPr snapToGrid="0">
      <p:cViewPr varScale="1">
        <p:scale>
          <a:sx n="50" d="100"/>
          <a:sy n="50" d="100"/>
        </p:scale>
        <p:origin x="2074" y="29"/>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r>
              <a:rPr lang="en-US" baseline="0" dirty="0">
                <a:solidFill>
                  <a:schemeClr val="tx1"/>
                </a:solidFill>
              </a:rPr>
              <a:t>Average Daily Meals</a:t>
            </a:r>
          </a:p>
        </c:rich>
      </c:tx>
      <c:layout>
        <c:manualLayout>
          <c:xMode val="edge"/>
          <c:yMode val="edge"/>
          <c:x val="0.34014800556355135"/>
          <c:y val="1.6539354873998116E-2"/>
        </c:manualLayout>
      </c:layout>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Sheet1!$B$10</c:f>
              <c:strCache>
                <c:ptCount val="1"/>
                <c:pt idx="0">
                  <c:v>SY 16-17</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Sheet1!$A$11:$A$14</c:f>
              <c:strCache>
                <c:ptCount val="4"/>
                <c:pt idx="0">
                  <c:v>Dec</c:v>
                </c:pt>
                <c:pt idx="1">
                  <c:v>Jan</c:v>
                </c:pt>
                <c:pt idx="2">
                  <c:v>Feb</c:v>
                </c:pt>
                <c:pt idx="3">
                  <c:v>Mar</c:v>
                </c:pt>
              </c:strCache>
            </c:strRef>
          </c:cat>
          <c:val>
            <c:numRef>
              <c:f>Sheet1!$B$11:$B$14</c:f>
              <c:numCache>
                <c:formatCode>General</c:formatCode>
                <c:ptCount val="4"/>
                <c:pt idx="0">
                  <c:v>1580</c:v>
                </c:pt>
                <c:pt idx="1">
                  <c:v>1522</c:v>
                </c:pt>
                <c:pt idx="2">
                  <c:v>1537</c:v>
                </c:pt>
                <c:pt idx="3">
                  <c:v>1590</c:v>
                </c:pt>
              </c:numCache>
            </c:numRef>
          </c:val>
        </c:ser>
        <c:ser>
          <c:idx val="1"/>
          <c:order val="1"/>
          <c:tx>
            <c:strRef>
              <c:f>Sheet1!$C$10</c:f>
              <c:strCache>
                <c:ptCount val="1"/>
                <c:pt idx="0">
                  <c:v>SY 17-18</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Sheet1!$A$11:$A$14</c:f>
              <c:strCache>
                <c:ptCount val="4"/>
                <c:pt idx="0">
                  <c:v>Dec</c:v>
                </c:pt>
                <c:pt idx="1">
                  <c:v>Jan</c:v>
                </c:pt>
                <c:pt idx="2">
                  <c:v>Feb</c:v>
                </c:pt>
                <c:pt idx="3">
                  <c:v>Mar</c:v>
                </c:pt>
              </c:strCache>
            </c:strRef>
          </c:cat>
          <c:val>
            <c:numRef>
              <c:f>Sheet1!$C$11:$C$14</c:f>
              <c:numCache>
                <c:formatCode>General</c:formatCode>
                <c:ptCount val="4"/>
                <c:pt idx="0">
                  <c:v>1555</c:v>
                </c:pt>
                <c:pt idx="1">
                  <c:v>1460</c:v>
                </c:pt>
                <c:pt idx="2">
                  <c:v>1500</c:v>
                </c:pt>
                <c:pt idx="3">
                  <c:v>1511</c:v>
                </c:pt>
              </c:numCache>
            </c:numRef>
          </c:val>
        </c:ser>
        <c:dLbls>
          <c:dLblPos val="outEnd"/>
          <c:showLegendKey val="0"/>
          <c:showVal val="1"/>
          <c:showCatName val="0"/>
          <c:showSerName val="0"/>
          <c:showPercent val="0"/>
          <c:showBubbleSize val="0"/>
        </c:dLbls>
        <c:gapWidth val="100"/>
        <c:overlap val="-24"/>
        <c:axId val="232229040"/>
        <c:axId val="233246144"/>
      </c:barChart>
      <c:catAx>
        <c:axId val="232229040"/>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233246144"/>
        <c:crosses val="autoZero"/>
        <c:auto val="1"/>
        <c:lblAlgn val="ctr"/>
        <c:lblOffset val="100"/>
        <c:noMultiLvlLbl val="0"/>
      </c:catAx>
      <c:valAx>
        <c:axId val="2332461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crossAx val="23222904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38145" cy="465743"/>
          </a:xfrm>
          <a:prstGeom prst="rect">
            <a:avLst/>
          </a:prstGeom>
        </p:spPr>
        <p:txBody>
          <a:bodyPr vert="horz" lIns="88130" tIns="44065" rIns="88130" bIns="44065" rtlCol="0"/>
          <a:lstStyle>
            <a:lvl1pPr algn="l">
              <a:defRPr sz="1200"/>
            </a:lvl1pPr>
          </a:lstStyle>
          <a:p>
            <a:endParaRPr lang="en-US" dirty="0"/>
          </a:p>
        </p:txBody>
      </p:sp>
      <p:sp>
        <p:nvSpPr>
          <p:cNvPr id="3" name="Date Placeholder 2"/>
          <p:cNvSpPr>
            <a:spLocks noGrp="1"/>
          </p:cNvSpPr>
          <p:nvPr>
            <p:ph type="dt" sz="quarter" idx="1"/>
          </p:nvPr>
        </p:nvSpPr>
        <p:spPr>
          <a:xfrm>
            <a:off x="3970734" y="0"/>
            <a:ext cx="3038145" cy="465743"/>
          </a:xfrm>
          <a:prstGeom prst="rect">
            <a:avLst/>
          </a:prstGeom>
        </p:spPr>
        <p:txBody>
          <a:bodyPr vert="horz" lIns="88130" tIns="44065" rIns="88130" bIns="44065" rtlCol="0"/>
          <a:lstStyle>
            <a:lvl1pPr algn="r">
              <a:defRPr sz="1200"/>
            </a:lvl1pPr>
          </a:lstStyle>
          <a:p>
            <a:fld id="{115ACC35-DF7A-47A8-8FA3-CB83C66CDBC8}" type="datetimeFigureOut">
              <a:rPr lang="en-US" smtClean="0"/>
              <a:t>4/27/2018</a:t>
            </a:fld>
            <a:endParaRPr lang="en-US" dirty="0"/>
          </a:p>
        </p:txBody>
      </p:sp>
      <p:sp>
        <p:nvSpPr>
          <p:cNvPr id="4" name="Footer Placeholder 3"/>
          <p:cNvSpPr>
            <a:spLocks noGrp="1"/>
          </p:cNvSpPr>
          <p:nvPr>
            <p:ph type="ftr" sz="quarter" idx="2"/>
          </p:nvPr>
        </p:nvSpPr>
        <p:spPr>
          <a:xfrm>
            <a:off x="1" y="8830658"/>
            <a:ext cx="3038145" cy="465742"/>
          </a:xfrm>
          <a:prstGeom prst="rect">
            <a:avLst/>
          </a:prstGeom>
        </p:spPr>
        <p:txBody>
          <a:bodyPr vert="horz" lIns="88130" tIns="44065" rIns="88130" bIns="44065"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734" y="8830658"/>
            <a:ext cx="3038145" cy="465742"/>
          </a:xfrm>
          <a:prstGeom prst="rect">
            <a:avLst/>
          </a:prstGeom>
        </p:spPr>
        <p:txBody>
          <a:bodyPr vert="horz" lIns="88130" tIns="44065" rIns="88130" bIns="44065" rtlCol="0" anchor="b"/>
          <a:lstStyle>
            <a:lvl1pPr algn="r">
              <a:defRPr sz="1200"/>
            </a:lvl1pPr>
          </a:lstStyle>
          <a:p>
            <a:fld id="{9B582CDD-6FAB-4924-B54F-2E5C8AF4D188}" type="slidenum">
              <a:rPr lang="en-US" smtClean="0"/>
              <a:t>‹#›</a:t>
            </a:fld>
            <a:endParaRPr lang="en-US" dirty="0"/>
          </a:p>
        </p:txBody>
      </p:sp>
    </p:spTree>
    <p:extLst>
      <p:ext uri="{BB962C8B-B14F-4D97-AF65-F5344CB8AC3E}">
        <p14:creationId xmlns:p14="http://schemas.microsoft.com/office/powerpoint/2010/main" val="15051100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434"/>
          </a:xfrm>
          <a:prstGeom prst="rect">
            <a:avLst/>
          </a:prstGeom>
        </p:spPr>
        <p:txBody>
          <a:bodyPr vert="horz" lIns="93162" tIns="46582" rIns="93162" bIns="46582" rtlCol="0"/>
          <a:lstStyle>
            <a:lvl1pPr algn="l">
              <a:defRPr sz="1300"/>
            </a:lvl1pPr>
          </a:lstStyle>
          <a:p>
            <a:endParaRPr lang="en-US" dirty="0"/>
          </a:p>
        </p:txBody>
      </p:sp>
      <p:sp>
        <p:nvSpPr>
          <p:cNvPr id="3" name="Date Placeholder 2"/>
          <p:cNvSpPr>
            <a:spLocks noGrp="1"/>
          </p:cNvSpPr>
          <p:nvPr>
            <p:ph type="dt" idx="1"/>
          </p:nvPr>
        </p:nvSpPr>
        <p:spPr>
          <a:xfrm>
            <a:off x="3970939" y="1"/>
            <a:ext cx="3037840" cy="466434"/>
          </a:xfrm>
          <a:prstGeom prst="rect">
            <a:avLst/>
          </a:prstGeom>
        </p:spPr>
        <p:txBody>
          <a:bodyPr vert="horz" lIns="93162" tIns="46582" rIns="93162" bIns="46582" rtlCol="0"/>
          <a:lstStyle>
            <a:lvl1pPr algn="r">
              <a:defRPr sz="1300"/>
            </a:lvl1pPr>
          </a:lstStyle>
          <a:p>
            <a:fld id="{9F250CCF-CDE4-4C35-983C-4D61856FB1C4}" type="datetimeFigureOut">
              <a:rPr lang="en-US" smtClean="0"/>
              <a:t>4/27/2018</a:t>
            </a:fld>
            <a:endParaRPr lang="en-US" dirty="0"/>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62" tIns="46582" rIns="93162" bIns="46582"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62" tIns="46582" rIns="93162" bIns="46582"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8"/>
            <a:ext cx="3037840" cy="466433"/>
          </a:xfrm>
          <a:prstGeom prst="rect">
            <a:avLst/>
          </a:prstGeom>
        </p:spPr>
        <p:txBody>
          <a:bodyPr vert="horz" lIns="93162" tIns="46582" rIns="93162" bIns="46582" rtlCol="0" anchor="b"/>
          <a:lstStyle>
            <a:lvl1pPr algn="l">
              <a:defRPr sz="1300"/>
            </a:lvl1pPr>
          </a:lstStyle>
          <a:p>
            <a:endParaRPr lang="en-US" dirty="0"/>
          </a:p>
        </p:txBody>
      </p:sp>
      <p:sp>
        <p:nvSpPr>
          <p:cNvPr id="7" name="Slide Number Placeholder 6"/>
          <p:cNvSpPr>
            <a:spLocks noGrp="1"/>
          </p:cNvSpPr>
          <p:nvPr>
            <p:ph type="sldNum" sz="quarter" idx="5"/>
          </p:nvPr>
        </p:nvSpPr>
        <p:spPr>
          <a:xfrm>
            <a:off x="3970939" y="8829968"/>
            <a:ext cx="3037840" cy="466433"/>
          </a:xfrm>
          <a:prstGeom prst="rect">
            <a:avLst/>
          </a:prstGeom>
        </p:spPr>
        <p:txBody>
          <a:bodyPr vert="horz" lIns="93162" tIns="46582" rIns="93162" bIns="46582" rtlCol="0" anchor="b"/>
          <a:lstStyle>
            <a:lvl1pPr algn="r">
              <a:defRPr sz="1300"/>
            </a:lvl1pPr>
          </a:lstStyle>
          <a:p>
            <a:fld id="{C67B3C9E-67E6-4B69-A902-FD079E447B03}" type="slidenum">
              <a:rPr lang="en-US" smtClean="0"/>
              <a:t>‹#›</a:t>
            </a:fld>
            <a:endParaRPr lang="en-US" dirty="0"/>
          </a:p>
        </p:txBody>
      </p:sp>
    </p:spTree>
    <p:extLst>
      <p:ext uri="{BB962C8B-B14F-4D97-AF65-F5344CB8AC3E}">
        <p14:creationId xmlns:p14="http://schemas.microsoft.com/office/powerpoint/2010/main" val="91854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6" name="Slide Number Placeholder 5"/>
          <p:cNvSpPr>
            <a:spLocks noGrp="1"/>
          </p:cNvSpPr>
          <p:nvPr>
            <p:ph type="sldNum" sz="quarter" idx="12"/>
          </p:nvPr>
        </p:nvSpPr>
        <p:spPr/>
        <p:txBody>
          <a:bodyPr/>
          <a:lstStyle/>
          <a:p>
            <a:fld id="{A3A66698-CD47-4E42-900F-3D1F6DC2E5C3}" type="slidenum">
              <a:rPr lang="en-US" smtClean="0"/>
              <a:t>‹#›</a:t>
            </a:fld>
            <a:endParaRPr lang="en-US" dirty="0"/>
          </a:p>
        </p:txBody>
      </p:sp>
    </p:spTree>
    <p:extLst>
      <p:ext uri="{BB962C8B-B14F-4D97-AF65-F5344CB8AC3E}">
        <p14:creationId xmlns:p14="http://schemas.microsoft.com/office/powerpoint/2010/main" val="38704350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A3A66698-CD47-4E42-900F-3D1F6DC2E5C3}" type="slidenum">
              <a:rPr lang="en-US" smtClean="0"/>
              <a:t>‹#›</a:t>
            </a:fld>
            <a:endParaRPr lang="en-US" dirty="0"/>
          </a:p>
        </p:txBody>
      </p:sp>
    </p:spTree>
    <p:extLst>
      <p:ext uri="{BB962C8B-B14F-4D97-AF65-F5344CB8AC3E}">
        <p14:creationId xmlns:p14="http://schemas.microsoft.com/office/powerpoint/2010/main" val="9930245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A3A66698-CD47-4E42-900F-3D1F6DC2E5C3}" type="slidenum">
              <a:rPr lang="en-US" smtClean="0"/>
              <a:t>‹#›</a:t>
            </a:fld>
            <a:endParaRPr lang="en-US" dirty="0"/>
          </a:p>
        </p:txBody>
      </p:sp>
    </p:spTree>
    <p:extLst>
      <p:ext uri="{BB962C8B-B14F-4D97-AF65-F5344CB8AC3E}">
        <p14:creationId xmlns:p14="http://schemas.microsoft.com/office/powerpoint/2010/main" val="741883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A3A66698-CD47-4E42-900F-3D1F6DC2E5C3}" type="slidenum">
              <a:rPr lang="en-US" smtClean="0"/>
              <a:t>‹#›</a:t>
            </a:fld>
            <a:endParaRPr lang="en-US" dirty="0"/>
          </a:p>
        </p:txBody>
      </p:sp>
    </p:spTree>
    <p:extLst>
      <p:ext uri="{BB962C8B-B14F-4D97-AF65-F5344CB8AC3E}">
        <p14:creationId xmlns:p14="http://schemas.microsoft.com/office/powerpoint/2010/main" val="2120888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p:cNvSpPr/>
          <p:nvPr userDrawn="1"/>
        </p:nvSpPr>
        <p:spPr>
          <a:xfrm>
            <a:off x="1" y="0"/>
            <a:ext cx="9144000" cy="55221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58136" y="262763"/>
            <a:ext cx="835820" cy="211840"/>
          </a:xfrm>
          <a:prstGeom prst="rect">
            <a:avLst/>
          </a:prstGeom>
        </p:spPr>
      </p:pic>
      <p:sp>
        <p:nvSpPr>
          <p:cNvPr id="4" name="Slide Number Placeholder 3"/>
          <p:cNvSpPr>
            <a:spLocks noGrp="1"/>
          </p:cNvSpPr>
          <p:nvPr>
            <p:ph type="sldNum" sz="quarter" idx="12"/>
          </p:nvPr>
        </p:nvSpPr>
        <p:spPr/>
        <p:txBody>
          <a:bodyPr/>
          <a:lstStyle/>
          <a:p>
            <a:fld id="{A3A66698-CD47-4E42-900F-3D1F6DC2E5C3}" type="slidenum">
              <a:rPr lang="en-US" smtClean="0"/>
              <a:t>‹#›</a:t>
            </a:fld>
            <a:endParaRPr lang="en-US" dirty="0"/>
          </a:p>
        </p:txBody>
      </p:sp>
      <p:sp>
        <p:nvSpPr>
          <p:cNvPr id="8" name="Title 1"/>
          <p:cNvSpPr>
            <a:spLocks noGrp="1"/>
          </p:cNvSpPr>
          <p:nvPr>
            <p:ph type="ctrTitle" hasCustomPrompt="1"/>
          </p:nvPr>
        </p:nvSpPr>
        <p:spPr>
          <a:xfrm>
            <a:off x="342900" y="1099426"/>
            <a:ext cx="5242737" cy="3862434"/>
          </a:xfrm>
        </p:spPr>
        <p:txBody>
          <a:bodyPr anchor="t" anchorCtr="0"/>
          <a:lstStyle>
            <a:lvl1pPr algn="l">
              <a:lnSpc>
                <a:spcPct val="100000"/>
              </a:lnSpc>
              <a:defRPr sz="3200">
                <a:solidFill>
                  <a:schemeClr val="bg1"/>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8039139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3872" y="170121"/>
            <a:ext cx="7652575" cy="867730"/>
          </a:xfrm>
          <a:prstGeom prst="rect">
            <a:avLst/>
          </a:prstGeom>
        </p:spPr>
        <p:txBody>
          <a:bodyPr vert="horz" lIns="91440" tIns="45720" rIns="91440" bIns="45720" rtlCol="0" anchor="b" anchorCtr="0">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73400" y="1360968"/>
            <a:ext cx="8520556" cy="4815996"/>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nvPr>
        </p:nvSpPr>
        <p:spPr>
          <a:xfrm>
            <a:off x="8130362" y="6452620"/>
            <a:ext cx="753091" cy="215444"/>
          </a:xfrm>
          <a:prstGeom prst="rect">
            <a:avLst/>
          </a:prstGeom>
        </p:spPr>
        <p:txBody>
          <a:bodyPr vert="horz" lIns="91440" tIns="45720" rIns="91440" bIns="45720" rtlCol="0" anchor="ctr"/>
          <a:lstStyle>
            <a:lvl1pPr algn="r">
              <a:defRPr sz="800">
                <a:solidFill>
                  <a:srgbClr val="EA002A"/>
                </a:solidFill>
                <a:latin typeface="Arial" panose="020B0604020202020204" pitchFamily="34" charset="0"/>
                <a:cs typeface="Arial" panose="020B0604020202020204" pitchFamily="34" charset="0"/>
              </a:defRPr>
            </a:lvl1pPr>
          </a:lstStyle>
          <a:p>
            <a:fld id="{A3A66698-CD47-4E42-900F-3D1F6DC2E5C3}" type="slidenum">
              <a:rPr lang="en-US" smtClean="0"/>
              <a:pPr/>
              <a:t>‹#›</a:t>
            </a:fld>
            <a:endParaRPr lang="en-US" dirty="0"/>
          </a:p>
        </p:txBody>
      </p:sp>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958136" y="262763"/>
            <a:ext cx="835820" cy="211901"/>
          </a:xfrm>
          <a:prstGeom prst="rect">
            <a:avLst/>
          </a:prstGeom>
        </p:spPr>
      </p:pic>
      <p:cxnSp>
        <p:nvCxnSpPr>
          <p:cNvPr id="13" name="Straight Connector 12"/>
          <p:cNvCxnSpPr/>
          <p:nvPr userDrawn="1"/>
        </p:nvCxnSpPr>
        <p:spPr>
          <a:xfrm>
            <a:off x="342900" y="1150144"/>
            <a:ext cx="8451056" cy="0"/>
          </a:xfrm>
          <a:prstGeom prst="line">
            <a:avLst/>
          </a:prstGeom>
          <a:ln w="28575">
            <a:solidFill>
              <a:srgbClr val="EA002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55305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7" r:id="rId5"/>
  </p:sldLayoutIdLst>
  <p:hf hdr="0" ftr="0" dt="0"/>
  <p:txStyles>
    <p:titleStyle>
      <a:lvl1pPr algn="l" defTabSz="914400" rtl="0" eaLnBrk="1" latinLnBrk="0" hangingPunct="1">
        <a:lnSpc>
          <a:spcPct val="100000"/>
        </a:lnSpc>
        <a:spcBef>
          <a:spcPct val="0"/>
        </a:spcBef>
        <a:buNone/>
        <a:defRPr sz="2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00000"/>
        </a:lnSpc>
        <a:spcBef>
          <a:spcPts val="1000"/>
        </a:spcBef>
        <a:buClr>
          <a:srgbClr val="EA002A"/>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5.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 y="4639577"/>
            <a:ext cx="9144000" cy="907256"/>
          </a:xfrm>
          <a:prstGeom prst="rect">
            <a:avLst/>
          </a:prstGeom>
          <a:solidFill>
            <a:schemeClr val="tx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p:cNvSpPr/>
          <p:nvPr/>
        </p:nvSpPr>
        <p:spPr>
          <a:xfrm>
            <a:off x="0" y="5522119"/>
            <a:ext cx="9144001" cy="13358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342900" y="5714393"/>
            <a:ext cx="3600450" cy="1016436"/>
          </a:xfrm>
          <a:prstGeom prst="rect">
            <a:avLst/>
          </a:prstGeom>
          <a:noFill/>
        </p:spPr>
        <p:txBody>
          <a:bodyPr wrap="square" rtlCol="0" anchor="t" anchorCtr="0">
            <a:noAutofit/>
          </a:bodyPr>
          <a:lstStyle/>
          <a:p>
            <a:pPr>
              <a:spcAft>
                <a:spcPts val="1200"/>
              </a:spcAft>
            </a:pPr>
            <a:r>
              <a:rPr lang="en-US" sz="1400" dirty="0" smtClean="0">
                <a:latin typeface="Arial" panose="020B0604020202020204" pitchFamily="34" charset="0"/>
                <a:cs typeface="Arial" panose="020B0604020202020204" pitchFamily="34" charset="0"/>
              </a:rPr>
              <a:t>Tipton Community School Corporation</a:t>
            </a:r>
          </a:p>
          <a:p>
            <a:pPr>
              <a:spcAft>
                <a:spcPts val="1200"/>
              </a:spcAft>
            </a:pPr>
            <a:r>
              <a:rPr lang="en-US" sz="1400" b="1" dirty="0" smtClean="0">
                <a:latin typeface="Arial" panose="020B0604020202020204" pitchFamily="34" charset="0"/>
                <a:cs typeface="Arial" panose="020B0604020202020204" pitchFamily="34" charset="0"/>
              </a:rPr>
              <a:t>April </a:t>
            </a:r>
            <a:r>
              <a:rPr lang="en-US" sz="1400" b="1" dirty="0">
                <a:latin typeface="Arial" panose="020B0604020202020204" pitchFamily="34" charset="0"/>
                <a:cs typeface="Arial" panose="020B0604020202020204" pitchFamily="34" charset="0"/>
              </a:rPr>
              <a:t>1</a:t>
            </a:r>
            <a:r>
              <a:rPr lang="en-US" sz="1400" b="1" dirty="0" smtClean="0">
                <a:latin typeface="Arial" panose="020B0604020202020204" pitchFamily="34" charset="0"/>
                <a:cs typeface="Arial" panose="020B0604020202020204" pitchFamily="34" charset="0"/>
              </a:rPr>
              <a:t>, 2018</a:t>
            </a:r>
            <a:endParaRPr lang="en-US" sz="1400" b="1" dirty="0" smtClean="0">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43368" y="6046027"/>
            <a:ext cx="1393031" cy="353168"/>
          </a:xfrm>
          <a:prstGeom prst="rect">
            <a:avLst/>
          </a:prstGeom>
        </p:spPr>
      </p:pic>
      <p:cxnSp>
        <p:nvCxnSpPr>
          <p:cNvPr id="8" name="Straight Connector 7"/>
          <p:cNvCxnSpPr/>
          <p:nvPr/>
        </p:nvCxnSpPr>
        <p:spPr>
          <a:xfrm>
            <a:off x="7172144" y="5870944"/>
            <a:ext cx="0" cy="64293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342900" y="4543424"/>
            <a:ext cx="8315325" cy="1040588"/>
          </a:xfrm>
          <a:prstGeom prst="rect">
            <a:avLst/>
          </a:prstGeom>
          <a:noFill/>
        </p:spPr>
        <p:txBody>
          <a:bodyPr wrap="square" rtlCol="0" anchor="ctr" anchorCtr="0">
            <a:noAutofit/>
          </a:bodyPr>
          <a:lstStyle/>
          <a:p>
            <a:pPr>
              <a:spcAft>
                <a:spcPts val="1200"/>
              </a:spcAft>
            </a:pPr>
            <a:r>
              <a:rPr lang="en-US" sz="3200" dirty="0" smtClean="0">
                <a:solidFill>
                  <a:schemeClr val="bg1"/>
                </a:solidFill>
                <a:latin typeface="Arial" panose="020B0604020202020204" pitchFamily="34" charset="0"/>
                <a:cs typeface="Arial" panose="020B0604020202020204" pitchFamily="34" charset="0"/>
              </a:rPr>
              <a:t>CLIENT BUSINESS REVIEW</a:t>
            </a:r>
            <a:endParaRPr lang="en-US" sz="3200" b="1" dirty="0" smtClean="0">
              <a:solidFill>
                <a:schemeClr val="bg1"/>
              </a:solidFill>
              <a:latin typeface="Arial" panose="020B0604020202020204" pitchFamily="34" charset="0"/>
              <a:cs typeface="Arial" panose="020B0604020202020204" pitchFamily="34" charset="0"/>
            </a:endParaRPr>
          </a:p>
        </p:txBody>
      </p:sp>
      <p:sp>
        <p:nvSpPr>
          <p:cNvPr id="5" name="AutoShape 2" descr="Imag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AutoShape 8" descr="Image"/>
          <p:cNvSpPr>
            <a:spLocks noChangeAspect="1" noChangeArrowheads="1"/>
          </p:cNvSpPr>
          <p:nvPr/>
        </p:nvSpPr>
        <p:spPr bwMode="auto">
          <a:xfrm>
            <a:off x="307974" y="7936"/>
            <a:ext cx="5891965" cy="424855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4985" y="668592"/>
            <a:ext cx="5039256" cy="3779442"/>
          </a:xfrm>
          <a:prstGeom prst="rect">
            <a:avLst/>
          </a:prstGeom>
        </p:spPr>
      </p:pic>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02971" y="5640900"/>
            <a:ext cx="1310204" cy="1123032"/>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30304" y="2615309"/>
            <a:ext cx="2570820" cy="1928115"/>
          </a:xfrm>
          <a:prstGeom prst="rect">
            <a:avLst/>
          </a:prstGeom>
        </p:spPr>
      </p:pic>
      <p:pic>
        <p:nvPicPr>
          <p:cNvPr id="3" name="Picture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47529" y="590259"/>
            <a:ext cx="2562688" cy="1922016"/>
          </a:xfrm>
          <a:prstGeom prst="rect">
            <a:avLst/>
          </a:prstGeom>
        </p:spPr>
      </p:pic>
    </p:spTree>
    <p:extLst>
      <p:ext uri="{BB962C8B-B14F-4D97-AF65-F5344CB8AC3E}">
        <p14:creationId xmlns:p14="http://schemas.microsoft.com/office/powerpoint/2010/main" val="11051885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400" y="302324"/>
            <a:ext cx="7652575" cy="867730"/>
          </a:xfrm>
        </p:spPr>
        <p:txBody>
          <a:bodyPr/>
          <a:lstStyle/>
          <a:p>
            <a:r>
              <a:rPr lang="en-US" dirty="0" smtClean="0"/>
              <a:t>Promotions &amp; Programs</a:t>
            </a:r>
            <a:br>
              <a:rPr lang="en-US" dirty="0" smtClean="0"/>
            </a:br>
            <a:r>
              <a:rPr lang="en-US" dirty="0" smtClean="0"/>
              <a:t>SY 17-18</a:t>
            </a:r>
            <a:endParaRPr lang="en-US" dirty="0"/>
          </a:p>
        </p:txBody>
      </p:sp>
      <p:sp>
        <p:nvSpPr>
          <p:cNvPr id="3" name="Content Placeholder 2"/>
          <p:cNvSpPr>
            <a:spLocks noGrp="1"/>
          </p:cNvSpPr>
          <p:nvPr>
            <p:ph idx="1"/>
          </p:nvPr>
        </p:nvSpPr>
        <p:spPr>
          <a:xfrm>
            <a:off x="273400" y="1360968"/>
            <a:ext cx="3144502" cy="4815996"/>
          </a:xfrm>
        </p:spPr>
        <p:txBody>
          <a:bodyPr>
            <a:normAutofit/>
          </a:bodyPr>
          <a:lstStyle/>
          <a:p>
            <a:r>
              <a:rPr lang="en-US" dirty="0" smtClean="0"/>
              <a:t>FUEL! </a:t>
            </a:r>
            <a:r>
              <a:rPr lang="en-US" dirty="0"/>
              <a:t>P</a:t>
            </a:r>
            <a:r>
              <a:rPr lang="en-US" dirty="0" smtClean="0"/>
              <a:t>romotion (TMS &amp; THS)</a:t>
            </a:r>
          </a:p>
          <a:p>
            <a:pPr marL="457200" lvl="1" indent="0">
              <a:buNone/>
            </a:pPr>
            <a:r>
              <a:rPr lang="en-US" sz="1600" dirty="0" smtClean="0"/>
              <a:t>Continued the FUEL! </a:t>
            </a:r>
            <a:r>
              <a:rPr lang="en-US" sz="1600" dirty="0"/>
              <a:t>Program at TMS and continued </a:t>
            </a:r>
            <a:r>
              <a:rPr lang="en-US" sz="1600" dirty="0" smtClean="0"/>
              <a:t>in THS</a:t>
            </a:r>
            <a:r>
              <a:rPr lang="en-US" sz="1600" dirty="0"/>
              <a:t>. Menu </a:t>
            </a:r>
            <a:r>
              <a:rPr lang="en-US" sz="1600" dirty="0" smtClean="0"/>
              <a:t>items this year have </a:t>
            </a:r>
            <a:r>
              <a:rPr lang="en-US" sz="1600" dirty="0"/>
              <a:t>included: </a:t>
            </a:r>
            <a:endParaRPr lang="en-US" sz="1600" dirty="0" smtClean="0"/>
          </a:p>
          <a:p>
            <a:pPr lvl="1"/>
            <a:r>
              <a:rPr lang="en-US" sz="1600" dirty="0" smtClean="0"/>
              <a:t>Pepper </a:t>
            </a:r>
            <a:r>
              <a:rPr lang="en-US" sz="1600" dirty="0" err="1" smtClean="0"/>
              <a:t>Parm</a:t>
            </a:r>
            <a:r>
              <a:rPr lang="en-US" sz="1600" dirty="0" smtClean="0"/>
              <a:t> Ranch Burger</a:t>
            </a:r>
          </a:p>
          <a:p>
            <a:pPr lvl="1"/>
            <a:r>
              <a:rPr lang="en-US" sz="1600" dirty="0" err="1" smtClean="0"/>
              <a:t>N'awlins</a:t>
            </a:r>
            <a:r>
              <a:rPr lang="en-US" sz="1600" dirty="0" smtClean="0"/>
              <a:t> </a:t>
            </a:r>
            <a:r>
              <a:rPr lang="en-US" sz="1600" dirty="0"/>
              <a:t>Spicy </a:t>
            </a:r>
            <a:r>
              <a:rPr lang="en-US" sz="1600" dirty="0" smtClean="0"/>
              <a:t>Wrap(</a:t>
            </a:r>
            <a:r>
              <a:rPr lang="en-US" sz="1600" dirty="0"/>
              <a:t>pictured</a:t>
            </a:r>
            <a:r>
              <a:rPr lang="en-US" sz="1600" dirty="0" smtClean="0"/>
              <a:t>)</a:t>
            </a:r>
          </a:p>
          <a:p>
            <a:pPr lvl="1"/>
            <a:r>
              <a:rPr lang="en-US" sz="1600" dirty="0"/>
              <a:t>Fiesta </a:t>
            </a:r>
            <a:r>
              <a:rPr lang="en-US" sz="1600" dirty="0" err="1" smtClean="0"/>
              <a:t>Foldover</a:t>
            </a:r>
            <a:endParaRPr lang="en-US" sz="1600" dirty="0" smtClean="0"/>
          </a:p>
          <a:p>
            <a:pPr lvl="1"/>
            <a:r>
              <a:rPr lang="en-US" sz="1600" dirty="0"/>
              <a:t>Mediterranean Meatball Wrap</a:t>
            </a:r>
            <a:endParaRPr lang="en-US" dirty="0" smtClean="0"/>
          </a:p>
        </p:txBody>
      </p:sp>
      <p:sp>
        <p:nvSpPr>
          <p:cNvPr id="4" name="Slide Number Placeholder 3"/>
          <p:cNvSpPr>
            <a:spLocks noGrp="1"/>
          </p:cNvSpPr>
          <p:nvPr>
            <p:ph type="sldNum" sz="quarter" idx="12"/>
          </p:nvPr>
        </p:nvSpPr>
        <p:spPr/>
        <p:txBody>
          <a:bodyPr/>
          <a:lstStyle/>
          <a:p>
            <a:fld id="{A3A66698-CD47-4E42-900F-3D1F6DC2E5C3}" type="slidenum">
              <a:rPr lang="en-US" smtClean="0"/>
              <a:t>10</a:t>
            </a:fld>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27872" y="1946978"/>
            <a:ext cx="5255581" cy="3941685"/>
          </a:xfrm>
          <a:prstGeom prst="rect">
            <a:avLst/>
          </a:prstGeom>
        </p:spPr>
      </p:pic>
    </p:spTree>
    <p:extLst>
      <p:ext uri="{BB962C8B-B14F-4D97-AF65-F5344CB8AC3E}">
        <p14:creationId xmlns:p14="http://schemas.microsoft.com/office/powerpoint/2010/main" val="15009007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400" y="302324"/>
            <a:ext cx="7652575" cy="867730"/>
          </a:xfrm>
        </p:spPr>
        <p:txBody>
          <a:bodyPr/>
          <a:lstStyle/>
          <a:p>
            <a:r>
              <a:rPr lang="en-US" dirty="0" smtClean="0"/>
              <a:t>Promotions &amp; Programs</a:t>
            </a:r>
            <a:br>
              <a:rPr lang="en-US" dirty="0" smtClean="0"/>
            </a:br>
            <a:r>
              <a:rPr lang="en-US" dirty="0" smtClean="0"/>
              <a:t>SY 17-18</a:t>
            </a:r>
            <a:endParaRPr lang="en-US" dirty="0"/>
          </a:p>
        </p:txBody>
      </p:sp>
      <p:sp>
        <p:nvSpPr>
          <p:cNvPr id="3" name="Content Placeholder 2"/>
          <p:cNvSpPr>
            <a:spLocks noGrp="1"/>
          </p:cNvSpPr>
          <p:nvPr>
            <p:ph idx="1"/>
          </p:nvPr>
        </p:nvSpPr>
        <p:spPr/>
        <p:txBody>
          <a:bodyPr>
            <a:normAutofit/>
          </a:bodyPr>
          <a:lstStyle/>
          <a:p>
            <a:r>
              <a:rPr lang="en-US" dirty="0" smtClean="0"/>
              <a:t>Dr. Seuss’s Birthday! We celebrated Dr. Seuss’s Birthday this year with Green Eggs and Ham themed menu, </a:t>
            </a:r>
            <a:r>
              <a:rPr lang="en-US" smtClean="0"/>
              <a:t>costumes, and </a:t>
            </a:r>
            <a:r>
              <a:rPr lang="en-US" dirty="0" smtClean="0"/>
              <a:t>fun pictures.</a:t>
            </a:r>
            <a:endParaRPr lang="en-US" dirty="0" smtClean="0"/>
          </a:p>
        </p:txBody>
      </p:sp>
      <p:sp>
        <p:nvSpPr>
          <p:cNvPr id="4" name="Slide Number Placeholder 3"/>
          <p:cNvSpPr>
            <a:spLocks noGrp="1"/>
          </p:cNvSpPr>
          <p:nvPr>
            <p:ph type="sldNum" sz="quarter" idx="12"/>
          </p:nvPr>
        </p:nvSpPr>
        <p:spPr/>
        <p:txBody>
          <a:bodyPr/>
          <a:lstStyle/>
          <a:p>
            <a:fld id="{A3A66698-CD47-4E42-900F-3D1F6DC2E5C3}" type="slidenum">
              <a:rPr lang="en-US" smtClean="0"/>
              <a:t>11</a:t>
            </a:fld>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28643" y="3429836"/>
            <a:ext cx="3662837" cy="2747128"/>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29825" y="3391244"/>
            <a:ext cx="2615267" cy="1961450"/>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19002" y="3064335"/>
            <a:ext cx="2806087" cy="2104566"/>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46274" y="4782943"/>
            <a:ext cx="2691245" cy="2018433"/>
          </a:xfrm>
          <a:prstGeom prst="rect">
            <a:avLst/>
          </a:prstGeom>
        </p:spPr>
      </p:pic>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441566" y="4803400"/>
            <a:ext cx="2644048" cy="1983036"/>
          </a:xfrm>
          <a:prstGeom prst="rect">
            <a:avLst/>
          </a:prstGeom>
        </p:spPr>
      </p:pic>
    </p:spTree>
    <p:extLst>
      <p:ext uri="{BB962C8B-B14F-4D97-AF65-F5344CB8AC3E}">
        <p14:creationId xmlns:p14="http://schemas.microsoft.com/office/powerpoint/2010/main" val="54416894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Student Experience: Promotions</a:t>
            </a:r>
            <a:endParaRPr lang="en-US" sz="2800" dirty="0"/>
          </a:p>
        </p:txBody>
      </p:sp>
      <p:sp>
        <p:nvSpPr>
          <p:cNvPr id="3" name="Content Placeholder 2"/>
          <p:cNvSpPr>
            <a:spLocks noGrp="1"/>
          </p:cNvSpPr>
          <p:nvPr>
            <p:ph idx="1"/>
          </p:nvPr>
        </p:nvSpPr>
        <p:spPr>
          <a:xfrm>
            <a:off x="68210" y="1976072"/>
            <a:ext cx="8438697" cy="4316332"/>
          </a:xfrm>
        </p:spPr>
        <p:txBody>
          <a:bodyPr>
            <a:noAutofit/>
          </a:bodyPr>
          <a:lstStyle/>
          <a:p>
            <a:pPr marL="914400" lvl="2" indent="0">
              <a:buNone/>
            </a:pPr>
            <a:r>
              <a:rPr lang="en-US" dirty="0" smtClean="0"/>
              <a:t>ACE’s Breakfast Club occurs </a:t>
            </a:r>
            <a:r>
              <a:rPr lang="en-US" dirty="0"/>
              <a:t>every </a:t>
            </a:r>
            <a:r>
              <a:rPr lang="en-US" dirty="0" smtClean="0"/>
              <a:t>Tuesday in TES, giving out prizes to any student that joins us for a breakfast and lunch meal that day</a:t>
            </a:r>
            <a:r>
              <a:rPr lang="en-US" dirty="0" smtClean="0"/>
              <a:t>. We have a steady following of excited students each week for these prizes.</a:t>
            </a:r>
            <a:endParaRPr lang="en-US" dirty="0" smtClean="0"/>
          </a:p>
          <a:p>
            <a:pPr lvl="3"/>
            <a:endParaRPr lang="en-US" dirty="0"/>
          </a:p>
          <a:p>
            <a:pPr marL="1371600" lvl="3" indent="0">
              <a:buNone/>
            </a:pPr>
            <a:endParaRPr lang="en-US" dirty="0"/>
          </a:p>
          <a:p>
            <a:pPr lvl="2"/>
            <a:endParaRPr lang="en-US" dirty="0" smtClean="0"/>
          </a:p>
          <a:p>
            <a:endParaRPr lang="en-US" dirty="0" smtClean="0"/>
          </a:p>
          <a:p>
            <a:endParaRPr lang="en-US" dirty="0"/>
          </a:p>
          <a:p>
            <a:endParaRPr lang="en-US" dirty="0" smtClean="0"/>
          </a:p>
          <a:p>
            <a:pPr lvl="1"/>
            <a:endParaRPr lang="en-US" dirty="0"/>
          </a:p>
        </p:txBody>
      </p:sp>
      <p:sp>
        <p:nvSpPr>
          <p:cNvPr id="4" name="Slide Number Placeholder 3"/>
          <p:cNvSpPr>
            <a:spLocks noGrp="1"/>
          </p:cNvSpPr>
          <p:nvPr>
            <p:ph type="sldNum" sz="quarter" idx="12"/>
          </p:nvPr>
        </p:nvSpPr>
        <p:spPr/>
        <p:txBody>
          <a:bodyPr/>
          <a:lstStyle/>
          <a:p>
            <a:fld id="{A3A66698-CD47-4E42-900F-3D1F6DC2E5C3}" type="slidenum">
              <a:rPr lang="en-US" smtClean="0"/>
              <a:t>12</a:t>
            </a:fld>
            <a:endParaRPr lang="en-US" dirty="0"/>
          </a:p>
        </p:txBody>
      </p:sp>
      <p:pic>
        <p:nvPicPr>
          <p:cNvPr id="9" name="Picture 8"/>
          <p:cNvPicPr>
            <a:picLocks noChangeAspect="1"/>
          </p:cNvPicPr>
          <p:nvPr/>
        </p:nvPicPr>
        <p:blipFill rotWithShape="1">
          <a:blip r:embed="rId2"/>
          <a:srcRect l="680" t="551" r="1277" b="666"/>
          <a:stretch/>
        </p:blipFill>
        <p:spPr>
          <a:xfrm>
            <a:off x="6531323" y="3724190"/>
            <a:ext cx="1784941" cy="2254285"/>
          </a:xfrm>
          <a:prstGeom prst="rect">
            <a:avLst/>
          </a:prstGeom>
          <a:ln w="3175" cap="sq">
            <a:solidFill>
              <a:srgbClr val="595959"/>
            </a:solidFill>
            <a:prstDash val="solid"/>
            <a:miter lim="800000"/>
          </a:ln>
          <a:effectLst/>
        </p:spPr>
      </p:pic>
      <p:sp>
        <p:nvSpPr>
          <p:cNvPr id="6" name="Content Placeholder 2"/>
          <p:cNvSpPr txBox="1">
            <a:spLocks/>
          </p:cNvSpPr>
          <p:nvPr/>
        </p:nvSpPr>
        <p:spPr>
          <a:xfrm>
            <a:off x="141028" y="1316192"/>
            <a:ext cx="8520556" cy="4815996"/>
          </a:xfrm>
          <a:prstGeom prst="rect">
            <a:avLst/>
          </a:prstGeom>
        </p:spPr>
        <p:txBody>
          <a:bodyPr vert="horz" lIns="91440" tIns="45720" rIns="91440" bIns="45720" rtlCol="0">
            <a:normAutofit/>
          </a:bodyPr>
          <a:lstStyle>
            <a:lvl1pPr marL="228600" indent="-228600" algn="l" defTabSz="914400" rtl="0" eaLnBrk="1" latinLnBrk="0" hangingPunct="1">
              <a:lnSpc>
                <a:spcPct val="100000"/>
              </a:lnSpc>
              <a:spcBef>
                <a:spcPts val="1000"/>
              </a:spcBef>
              <a:buClr>
                <a:srgbClr val="EA002A"/>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smtClean="0"/>
              <a:t>ACE’s </a:t>
            </a:r>
            <a:r>
              <a:rPr lang="en-US" dirty="0" smtClean="0"/>
              <a:t>Breakfast Club in TES</a:t>
            </a:r>
            <a:endParaRPr lang="en-US"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6993" y="3412310"/>
            <a:ext cx="5591100" cy="3148032"/>
          </a:xfrm>
          <a:prstGeom prst="rect">
            <a:avLst/>
          </a:prstGeom>
        </p:spPr>
      </p:pic>
    </p:spTree>
    <p:extLst>
      <p:ext uri="{BB962C8B-B14F-4D97-AF65-F5344CB8AC3E}">
        <p14:creationId xmlns:p14="http://schemas.microsoft.com/office/powerpoint/2010/main" val="15559605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3400" y="302324"/>
            <a:ext cx="7652575" cy="867730"/>
          </a:xfrm>
        </p:spPr>
        <p:txBody>
          <a:bodyPr/>
          <a:lstStyle/>
          <a:p>
            <a:r>
              <a:rPr lang="en-US" dirty="0" smtClean="0"/>
              <a:t>Promotions &amp; Programs</a:t>
            </a:r>
            <a:br>
              <a:rPr lang="en-US" dirty="0" smtClean="0"/>
            </a:br>
            <a:r>
              <a:rPr lang="en-US" dirty="0" smtClean="0"/>
              <a:t>SY 17-18</a:t>
            </a:r>
            <a:endParaRPr lang="en-US" dirty="0"/>
          </a:p>
        </p:txBody>
      </p:sp>
      <p:sp>
        <p:nvSpPr>
          <p:cNvPr id="4" name="Slide Number Placeholder 3"/>
          <p:cNvSpPr>
            <a:spLocks noGrp="1"/>
          </p:cNvSpPr>
          <p:nvPr>
            <p:ph type="sldNum" sz="quarter" idx="12"/>
          </p:nvPr>
        </p:nvSpPr>
        <p:spPr/>
        <p:txBody>
          <a:bodyPr/>
          <a:lstStyle/>
          <a:p>
            <a:fld id="{A3A66698-CD47-4E42-900F-3D1F6DC2E5C3}" type="slidenum">
              <a:rPr lang="en-US" smtClean="0"/>
              <a:t>13</a:t>
            </a:fld>
            <a:endParaRPr lang="en-US" dirty="0"/>
          </a:p>
        </p:txBody>
      </p:sp>
      <p:sp>
        <p:nvSpPr>
          <p:cNvPr id="5" name="Content Placeholder 4"/>
          <p:cNvSpPr>
            <a:spLocks noGrp="1"/>
          </p:cNvSpPr>
          <p:nvPr>
            <p:ph idx="1"/>
          </p:nvPr>
        </p:nvSpPr>
        <p:spPr/>
        <p:txBody>
          <a:bodyPr/>
          <a:lstStyle/>
          <a:p>
            <a:r>
              <a:rPr lang="en-US" dirty="0" smtClean="0"/>
              <a:t>Breakfast Fruit &amp; Yogurt Parfait</a:t>
            </a:r>
          </a:p>
          <a:p>
            <a:pPr lvl="2"/>
            <a:r>
              <a:rPr lang="en-US" dirty="0" smtClean="0"/>
              <a:t>Successful launch of our Fruit &amp; Yogurt Parfait and Smoothie selections. </a:t>
            </a:r>
            <a:r>
              <a:rPr lang="en-US" dirty="0" smtClean="0"/>
              <a:t>S</a:t>
            </a:r>
            <a:r>
              <a:rPr lang="en-US" dirty="0" smtClean="0"/>
              <a:t>tudents in HS/MS see </a:t>
            </a:r>
            <a:r>
              <a:rPr lang="en-US" dirty="0" smtClean="0"/>
              <a:t>an additional daily choice during breakfast of a smoothie or parfait (coupled with a grain like a </a:t>
            </a:r>
            <a:r>
              <a:rPr lang="en-US" dirty="0" smtClean="0"/>
              <a:t>P</a:t>
            </a:r>
            <a:r>
              <a:rPr lang="en-US" dirty="0" smtClean="0"/>
              <a:t>op tart</a:t>
            </a:r>
            <a:r>
              <a:rPr lang="en-US" dirty="0" smtClean="0"/>
              <a:t>, </a:t>
            </a:r>
            <a:r>
              <a:rPr lang="en-US" dirty="0" smtClean="0"/>
              <a:t>Muffin</a:t>
            </a:r>
            <a:r>
              <a:rPr lang="en-US" dirty="0" smtClean="0"/>
              <a:t>, or Scooby Snack) as an entrée choice.</a:t>
            </a:r>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46411" y="3370052"/>
            <a:ext cx="2020085" cy="2613972"/>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7147" y="3481330"/>
            <a:ext cx="4105349" cy="3079012"/>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1600" y="3606610"/>
            <a:ext cx="2473747" cy="2140857"/>
          </a:xfrm>
          <a:prstGeom prst="rect">
            <a:avLst/>
          </a:prstGeom>
        </p:spPr>
      </p:pic>
    </p:spTree>
    <p:extLst>
      <p:ext uri="{BB962C8B-B14F-4D97-AF65-F5344CB8AC3E}">
        <p14:creationId xmlns:p14="http://schemas.microsoft.com/office/powerpoint/2010/main" val="26613583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4332" y="206101"/>
            <a:ext cx="7652575" cy="867730"/>
          </a:xfrm>
        </p:spPr>
        <p:txBody>
          <a:bodyPr/>
          <a:lstStyle/>
          <a:p>
            <a:r>
              <a:rPr lang="en-US" sz="2800" dirty="0"/>
              <a:t>Promotions &amp; Programs</a:t>
            </a:r>
            <a:br>
              <a:rPr lang="en-US" sz="2800" dirty="0"/>
            </a:br>
            <a:r>
              <a:rPr lang="en-US" sz="2800" dirty="0"/>
              <a:t>SY 17-18</a:t>
            </a:r>
            <a:endParaRPr lang="en-US" sz="2800" dirty="0"/>
          </a:p>
        </p:txBody>
      </p:sp>
      <p:sp>
        <p:nvSpPr>
          <p:cNvPr id="3" name="Content Placeholder 2"/>
          <p:cNvSpPr>
            <a:spLocks noGrp="1"/>
          </p:cNvSpPr>
          <p:nvPr>
            <p:ph idx="1"/>
          </p:nvPr>
        </p:nvSpPr>
        <p:spPr>
          <a:xfrm>
            <a:off x="273399" y="1360968"/>
            <a:ext cx="8610051" cy="4815996"/>
          </a:xfrm>
        </p:spPr>
        <p:txBody>
          <a:bodyPr>
            <a:noAutofit/>
          </a:bodyPr>
          <a:lstStyle/>
          <a:p>
            <a:r>
              <a:rPr lang="en-US" sz="2000" dirty="0" smtClean="0"/>
              <a:t>Baseball Opening Day</a:t>
            </a:r>
            <a:endParaRPr lang="en-US" sz="2000" dirty="0" smtClean="0"/>
          </a:p>
          <a:p>
            <a:pPr lvl="1"/>
            <a:r>
              <a:rPr lang="en-US" sz="1800" dirty="0" smtClean="0"/>
              <a:t>Special menu including Hot Dogs, Nachos, French Fries, and Popcorn</a:t>
            </a:r>
            <a:endParaRPr lang="en-US" sz="1800" dirty="0" smtClean="0"/>
          </a:p>
          <a:p>
            <a:pPr lvl="1"/>
            <a:r>
              <a:rPr lang="en-US" sz="1800" dirty="0" smtClean="0"/>
              <a:t>Students in ES colored baseball pictures and we hung them in the cafeteria.</a:t>
            </a:r>
            <a:endParaRPr lang="en-US" sz="1800" dirty="0"/>
          </a:p>
          <a:p>
            <a:pPr lvl="1"/>
            <a:r>
              <a:rPr lang="en-US" sz="1800" dirty="0" smtClean="0"/>
              <a:t>The Blue Devil Mascot came down to entertain the ES students during lunch.</a:t>
            </a:r>
          </a:p>
          <a:p>
            <a:pPr lvl="1"/>
            <a:r>
              <a:rPr lang="en-US" sz="1800" dirty="0" smtClean="0"/>
              <a:t>We obtained baseballs and had the High School baseball team sign them to use as a giveaway and it made the local newspaper!</a:t>
            </a:r>
            <a:endParaRPr lang="en-US" sz="1800" dirty="0" smtClean="0"/>
          </a:p>
          <a:p>
            <a:pPr lvl="1"/>
            <a:endParaRPr lang="en-US" dirty="0" smtClean="0"/>
          </a:p>
          <a:p>
            <a:endParaRPr lang="en-US" dirty="0" smtClean="0"/>
          </a:p>
        </p:txBody>
      </p:sp>
      <p:sp>
        <p:nvSpPr>
          <p:cNvPr id="4" name="Slide Number Placeholder 3"/>
          <p:cNvSpPr>
            <a:spLocks noGrp="1"/>
          </p:cNvSpPr>
          <p:nvPr>
            <p:ph type="sldNum" sz="quarter" idx="12"/>
          </p:nvPr>
        </p:nvSpPr>
        <p:spPr/>
        <p:txBody>
          <a:bodyPr/>
          <a:lstStyle/>
          <a:p>
            <a:fld id="{A3A66698-CD47-4E42-900F-3D1F6DC2E5C3}" type="slidenum">
              <a:rPr lang="en-US" smtClean="0"/>
              <a:t>14</a:t>
            </a:fld>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48593" y="3866920"/>
            <a:ext cx="3734858" cy="2801143"/>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8809" y="3866920"/>
            <a:ext cx="3734858" cy="2801143"/>
          </a:xfrm>
          <a:prstGeom prst="rect">
            <a:avLst/>
          </a:prstGeom>
        </p:spPr>
      </p:pic>
    </p:spTree>
    <p:extLst>
      <p:ext uri="{BB962C8B-B14F-4D97-AF65-F5344CB8AC3E}">
        <p14:creationId xmlns:p14="http://schemas.microsoft.com/office/powerpoint/2010/main" val="32273161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872" y="170121"/>
            <a:ext cx="7652575" cy="915191"/>
          </a:xfrm>
        </p:spPr>
        <p:txBody>
          <a:bodyPr/>
          <a:lstStyle/>
          <a:p>
            <a:r>
              <a:rPr lang="en-US" sz="2800" dirty="0"/>
              <a:t>Promotions &amp; Programs</a:t>
            </a:r>
            <a:br>
              <a:rPr lang="en-US" sz="2800" dirty="0"/>
            </a:br>
            <a:r>
              <a:rPr lang="en-US" sz="2800" dirty="0"/>
              <a:t>SY 17-18</a:t>
            </a:r>
            <a:endParaRPr lang="en-US" sz="2800" dirty="0"/>
          </a:p>
        </p:txBody>
      </p:sp>
      <p:sp>
        <p:nvSpPr>
          <p:cNvPr id="3" name="Content Placeholder 2"/>
          <p:cNvSpPr>
            <a:spLocks noGrp="1"/>
          </p:cNvSpPr>
          <p:nvPr>
            <p:ph idx="1"/>
          </p:nvPr>
        </p:nvSpPr>
        <p:spPr/>
        <p:txBody>
          <a:bodyPr>
            <a:noAutofit/>
          </a:bodyPr>
          <a:lstStyle/>
          <a:p>
            <a:r>
              <a:rPr lang="en-US" sz="2000" dirty="0" smtClean="0"/>
              <a:t>Began preparing and boxing our Tipton High School lunch pizza’s for sale to staff in an effort to bring awareness to our delicious food choices as well as create some revenue that has been lost due to a dwindled enrollment.</a:t>
            </a:r>
            <a:endParaRPr lang="en-US" sz="1400" dirty="0"/>
          </a:p>
        </p:txBody>
      </p:sp>
      <p:sp>
        <p:nvSpPr>
          <p:cNvPr id="4" name="Slide Number Placeholder 3"/>
          <p:cNvSpPr>
            <a:spLocks noGrp="1"/>
          </p:cNvSpPr>
          <p:nvPr>
            <p:ph type="sldNum" sz="quarter" idx="12"/>
          </p:nvPr>
        </p:nvSpPr>
        <p:spPr/>
        <p:txBody>
          <a:bodyPr/>
          <a:lstStyle/>
          <a:p>
            <a:fld id="{A3A66698-CD47-4E42-900F-3D1F6DC2E5C3}" type="slidenum">
              <a:rPr lang="en-US" smtClean="0"/>
              <a:t>15</a:t>
            </a:fld>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187" y="3711252"/>
            <a:ext cx="2787266" cy="2090450"/>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257" y="3649448"/>
            <a:ext cx="2865377" cy="2149032"/>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08730" y="4753255"/>
            <a:ext cx="2787266" cy="2090450"/>
          </a:xfrm>
          <a:prstGeom prst="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98775" y="2397503"/>
            <a:ext cx="2607915" cy="1955936"/>
          </a:xfrm>
          <a:prstGeom prst="rect">
            <a:avLst/>
          </a:prstGeom>
        </p:spPr>
      </p:pic>
    </p:spTree>
    <p:extLst>
      <p:ext uri="{BB962C8B-B14F-4D97-AF65-F5344CB8AC3E}">
        <p14:creationId xmlns:p14="http://schemas.microsoft.com/office/powerpoint/2010/main" val="23942665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Training and Development of TCSC Staff</a:t>
            </a:r>
            <a:endParaRPr lang="en-US" sz="2800" dirty="0"/>
          </a:p>
        </p:txBody>
      </p:sp>
      <p:sp>
        <p:nvSpPr>
          <p:cNvPr id="3" name="Content Placeholder 2"/>
          <p:cNvSpPr>
            <a:spLocks noGrp="1"/>
          </p:cNvSpPr>
          <p:nvPr>
            <p:ph idx="1"/>
          </p:nvPr>
        </p:nvSpPr>
        <p:spPr/>
        <p:txBody>
          <a:bodyPr>
            <a:noAutofit/>
          </a:bodyPr>
          <a:lstStyle/>
          <a:p>
            <a:r>
              <a:rPr lang="en-US" sz="2000" dirty="0"/>
              <a:t>USDA Mandatory Training</a:t>
            </a:r>
            <a:r>
              <a:rPr lang="en-US" sz="1400" dirty="0"/>
              <a:t>	</a:t>
            </a:r>
          </a:p>
          <a:p>
            <a:pPr lvl="1"/>
            <a:r>
              <a:rPr lang="en-US" sz="1800" dirty="0"/>
              <a:t>Attended various USDA sponsored training </a:t>
            </a:r>
            <a:r>
              <a:rPr lang="en-US" sz="1800" dirty="0" smtClean="0"/>
              <a:t>classes</a:t>
            </a:r>
          </a:p>
          <a:p>
            <a:pPr lvl="1"/>
            <a:r>
              <a:rPr lang="en-US" sz="1800" dirty="0"/>
              <a:t>Weekly Briefs on staff safety and other critical areas of focus</a:t>
            </a:r>
          </a:p>
          <a:p>
            <a:r>
              <a:rPr lang="en-US" sz="2000" dirty="0" smtClean="0"/>
              <a:t>Safety</a:t>
            </a:r>
            <a:r>
              <a:rPr lang="en-US" sz="1400" dirty="0"/>
              <a:t>	</a:t>
            </a:r>
          </a:p>
          <a:p>
            <a:pPr lvl="1"/>
            <a:r>
              <a:rPr lang="en-US" sz="1800" dirty="0" smtClean="0"/>
              <a:t>Began training on intruder drills, making safety go-bags for each kitchen, </a:t>
            </a:r>
          </a:p>
          <a:p>
            <a:pPr lvl="1"/>
            <a:r>
              <a:rPr lang="en-US" sz="1800" dirty="0" smtClean="0"/>
              <a:t>Had local law enforcement speak with the staff on Active Intruder best-practices and guidance in extreme emergencies</a:t>
            </a:r>
            <a:endParaRPr lang="en-US" sz="1800" dirty="0"/>
          </a:p>
        </p:txBody>
      </p:sp>
      <p:sp>
        <p:nvSpPr>
          <p:cNvPr id="4" name="Slide Number Placeholder 3"/>
          <p:cNvSpPr>
            <a:spLocks noGrp="1"/>
          </p:cNvSpPr>
          <p:nvPr>
            <p:ph type="sldNum" sz="quarter" idx="12"/>
          </p:nvPr>
        </p:nvSpPr>
        <p:spPr/>
        <p:txBody>
          <a:bodyPr/>
          <a:lstStyle/>
          <a:p>
            <a:fld id="{A3A66698-CD47-4E42-900F-3D1F6DC2E5C3}" type="slidenum">
              <a:rPr lang="en-US" smtClean="0"/>
              <a:t>16</a:t>
            </a:fld>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1320" y="4027930"/>
            <a:ext cx="2872755" cy="2154567"/>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7416" y="4027931"/>
            <a:ext cx="2865377" cy="2149032"/>
          </a:xfrm>
          <a:prstGeom prst="rect">
            <a:avLst/>
          </a:prstGeom>
        </p:spPr>
      </p:pic>
    </p:spTree>
    <p:extLst>
      <p:ext uri="{BB962C8B-B14F-4D97-AF65-F5344CB8AC3E}">
        <p14:creationId xmlns:p14="http://schemas.microsoft.com/office/powerpoint/2010/main" val="360422567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Training and Development of TCSC Staff</a:t>
            </a:r>
            <a:endParaRPr lang="en-US" dirty="0"/>
          </a:p>
        </p:txBody>
      </p:sp>
      <p:sp>
        <p:nvSpPr>
          <p:cNvPr id="3" name="Content Placeholder 2"/>
          <p:cNvSpPr>
            <a:spLocks noGrp="1"/>
          </p:cNvSpPr>
          <p:nvPr>
            <p:ph idx="1"/>
          </p:nvPr>
        </p:nvSpPr>
        <p:spPr/>
        <p:txBody>
          <a:bodyPr>
            <a:normAutofit/>
          </a:bodyPr>
          <a:lstStyle/>
          <a:p>
            <a:r>
              <a:rPr lang="en-US" dirty="0" smtClean="0"/>
              <a:t>Weekly safety brief to reinforce importance of safety on the job, </a:t>
            </a:r>
            <a:r>
              <a:rPr lang="en-US" dirty="0" smtClean="0"/>
              <a:t>mitigating the cost of common mistakes leading to the need of paid-leave.</a:t>
            </a:r>
            <a:endParaRPr lang="en-US" dirty="0" smtClean="0"/>
          </a:p>
          <a:p>
            <a:r>
              <a:rPr lang="en-US" dirty="0" smtClean="0"/>
              <a:t>We are currently needing to fill one position to be fully staffed and are awaiting a few more substitute employee background checks to clear.</a:t>
            </a:r>
          </a:p>
          <a:p>
            <a:r>
              <a:rPr lang="en-US" dirty="0" smtClean="0"/>
              <a:t>Kitchen Managers were certified in </a:t>
            </a:r>
            <a:r>
              <a:rPr lang="en-US" dirty="0" err="1" smtClean="0"/>
              <a:t>Serv</a:t>
            </a:r>
            <a:r>
              <a:rPr lang="en-US" dirty="0" smtClean="0"/>
              <a:t>-Safe food handling, helping us ensure a safe environment for our students and staff dining with us!</a:t>
            </a:r>
          </a:p>
          <a:p>
            <a:endParaRPr lang="en-US" dirty="0" smtClean="0"/>
          </a:p>
          <a:p>
            <a:endParaRPr lang="en-US" dirty="0"/>
          </a:p>
        </p:txBody>
      </p:sp>
      <p:sp>
        <p:nvSpPr>
          <p:cNvPr id="4" name="Slide Number Placeholder 3"/>
          <p:cNvSpPr>
            <a:spLocks noGrp="1"/>
          </p:cNvSpPr>
          <p:nvPr>
            <p:ph type="sldNum" sz="quarter" idx="12"/>
          </p:nvPr>
        </p:nvSpPr>
        <p:spPr/>
        <p:txBody>
          <a:bodyPr/>
          <a:lstStyle/>
          <a:p>
            <a:fld id="{A3A66698-CD47-4E42-900F-3D1F6DC2E5C3}" type="slidenum">
              <a:rPr lang="en-US" smtClean="0"/>
              <a:t>17</a:t>
            </a:fld>
            <a:endParaRPr lang="en-US" dirty="0"/>
          </a:p>
        </p:txBody>
      </p:sp>
    </p:spTree>
    <p:extLst>
      <p:ext uri="{BB962C8B-B14F-4D97-AF65-F5344CB8AC3E}">
        <p14:creationId xmlns:p14="http://schemas.microsoft.com/office/powerpoint/2010/main" val="29264326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Point Star 4"/>
          <p:cNvSpPr/>
          <p:nvPr/>
        </p:nvSpPr>
        <p:spPr>
          <a:xfrm>
            <a:off x="431542" y="0"/>
            <a:ext cx="8075365" cy="6442602"/>
          </a:xfrm>
          <a:prstGeom prst="star5">
            <a:avLst/>
          </a:prstGeom>
          <a:gradFill flip="none" rotWithShape="1">
            <a:gsLst>
              <a:gs pos="0">
                <a:schemeClr val="accent4">
                  <a:tint val="66000"/>
                  <a:satMod val="160000"/>
                </a:schemeClr>
              </a:gs>
              <a:gs pos="50000">
                <a:schemeClr val="accent4">
                  <a:tint val="44500"/>
                  <a:satMod val="160000"/>
                </a:schemeClr>
              </a:gs>
              <a:gs pos="100000">
                <a:schemeClr val="accent4">
                  <a:tint val="23500"/>
                  <a:satMod val="160000"/>
                </a:schemeClr>
              </a:gs>
            </a:gsLst>
            <a:lin ang="0" scaled="1"/>
            <a:tileRect/>
          </a:gra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Audits and Inspections</a:t>
            </a:r>
            <a:endParaRPr lang="en-US" dirty="0"/>
          </a:p>
        </p:txBody>
      </p:sp>
      <p:sp>
        <p:nvSpPr>
          <p:cNvPr id="3" name="Content Placeholder 2"/>
          <p:cNvSpPr>
            <a:spLocks noGrp="1"/>
          </p:cNvSpPr>
          <p:nvPr>
            <p:ph idx="1"/>
          </p:nvPr>
        </p:nvSpPr>
        <p:spPr>
          <a:xfrm>
            <a:off x="273400" y="1509310"/>
            <a:ext cx="8520556" cy="4667653"/>
          </a:xfrm>
        </p:spPr>
        <p:txBody>
          <a:bodyPr>
            <a:normAutofit/>
          </a:bodyPr>
          <a:lstStyle/>
          <a:p>
            <a:r>
              <a:rPr lang="en-US" dirty="0" smtClean="0"/>
              <a:t>Recognition for schools passing </a:t>
            </a:r>
            <a:r>
              <a:rPr lang="en-US" dirty="0" err="1" smtClean="0"/>
              <a:t>Ecosure</a:t>
            </a:r>
            <a:r>
              <a:rPr lang="en-US" dirty="0" smtClean="0"/>
              <a:t> audits</a:t>
            </a:r>
          </a:p>
          <a:p>
            <a:pPr lvl="1"/>
            <a:r>
              <a:rPr lang="en-US" dirty="0" smtClean="0"/>
              <a:t>Last </a:t>
            </a:r>
            <a:r>
              <a:rPr lang="en-US" dirty="0" err="1" smtClean="0"/>
              <a:t>EcoSure</a:t>
            </a:r>
            <a:r>
              <a:rPr lang="en-US" dirty="0" smtClean="0"/>
              <a:t> audit resulted in a 93.7% score</a:t>
            </a:r>
            <a:r>
              <a:rPr lang="en-US" dirty="0" smtClean="0"/>
              <a:t>!</a:t>
            </a:r>
          </a:p>
          <a:p>
            <a:pPr marL="457200" lvl="1" indent="0">
              <a:buNone/>
            </a:pPr>
            <a:endParaRPr lang="en-US" dirty="0"/>
          </a:p>
          <a:p>
            <a:pPr marL="457200" lvl="1" indent="0">
              <a:buNone/>
            </a:pPr>
            <a:endParaRPr lang="en-US" dirty="0" smtClean="0"/>
          </a:p>
          <a:p>
            <a:r>
              <a:rPr lang="en-US" dirty="0"/>
              <a:t>State DOE AR Review</a:t>
            </a:r>
          </a:p>
          <a:p>
            <a:pPr lvl="1"/>
            <a:r>
              <a:rPr lang="en-US" dirty="0"/>
              <a:t>Tipton had our state review this year, it was overwhelmingly positive again. We had a few minor issues to fix including things such as Deli-Bar changes, smoothie crediting fixes, and suggested price adjustments. </a:t>
            </a:r>
            <a:r>
              <a:rPr lang="en-US" dirty="0" smtClean="0"/>
              <a:t>Our auditor stated that “this is probably the shortest list all year” when having our exit conference!</a:t>
            </a:r>
            <a:endParaRPr lang="en-US" dirty="0" smtClean="0"/>
          </a:p>
        </p:txBody>
      </p:sp>
      <p:sp>
        <p:nvSpPr>
          <p:cNvPr id="4" name="Slide Number Placeholder 3"/>
          <p:cNvSpPr>
            <a:spLocks noGrp="1"/>
          </p:cNvSpPr>
          <p:nvPr>
            <p:ph type="sldNum" sz="quarter" idx="12"/>
          </p:nvPr>
        </p:nvSpPr>
        <p:spPr/>
        <p:txBody>
          <a:bodyPr/>
          <a:lstStyle/>
          <a:p>
            <a:fld id="{A3A66698-CD47-4E42-900F-3D1F6DC2E5C3}" type="slidenum">
              <a:rPr lang="en-US" smtClean="0"/>
              <a:t>18</a:t>
            </a:fld>
            <a:endParaRPr lang="en-US" dirty="0"/>
          </a:p>
        </p:txBody>
      </p:sp>
    </p:spTree>
    <p:extLst>
      <p:ext uri="{BB962C8B-B14F-4D97-AF65-F5344CB8AC3E}">
        <p14:creationId xmlns:p14="http://schemas.microsoft.com/office/powerpoint/2010/main" val="25069383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5-Point Star 4"/>
          <p:cNvSpPr/>
          <p:nvPr/>
        </p:nvSpPr>
        <p:spPr>
          <a:xfrm>
            <a:off x="431542" y="0"/>
            <a:ext cx="8075365" cy="6442602"/>
          </a:xfrm>
          <a:prstGeom prst="star5">
            <a:avLst/>
          </a:prstGeom>
          <a:gradFill flip="none" rotWithShape="1">
            <a:gsLst>
              <a:gs pos="0">
                <a:schemeClr val="accent4">
                  <a:tint val="66000"/>
                  <a:satMod val="160000"/>
                </a:schemeClr>
              </a:gs>
              <a:gs pos="50000">
                <a:schemeClr val="accent4">
                  <a:tint val="44500"/>
                  <a:satMod val="160000"/>
                </a:schemeClr>
              </a:gs>
              <a:gs pos="100000">
                <a:schemeClr val="accent4">
                  <a:tint val="23500"/>
                  <a:satMod val="160000"/>
                </a:schemeClr>
              </a:gs>
            </a:gsLst>
            <a:lin ang="0" scaled="1"/>
            <a:tileRect/>
          </a:gra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Audits and Inspections (continued)</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r>
              <a:rPr lang="en-US" dirty="0" smtClean="0"/>
              <a:t>Recognition for </a:t>
            </a:r>
            <a:r>
              <a:rPr lang="en-US" dirty="0" smtClean="0"/>
              <a:t>school’s </a:t>
            </a:r>
            <a:r>
              <a:rPr lang="en-US" dirty="0" smtClean="0"/>
              <a:t>Board of Health audits</a:t>
            </a:r>
          </a:p>
          <a:p>
            <a:pPr lvl="1"/>
            <a:r>
              <a:rPr lang="en-US" dirty="0" smtClean="0"/>
              <a:t>THS No critical findings, No violations</a:t>
            </a:r>
          </a:p>
          <a:p>
            <a:pPr lvl="1"/>
            <a:r>
              <a:rPr lang="en-US" dirty="0" smtClean="0"/>
              <a:t>TMS/TES – No critical findings, No violations</a:t>
            </a:r>
          </a:p>
          <a:p>
            <a:pPr lvl="1"/>
            <a:r>
              <a:rPr lang="en-US" dirty="0" smtClean="0"/>
              <a:t>Special notice given by the board of health inspector during both surprise audits that the High School is “doing very </a:t>
            </a:r>
            <a:r>
              <a:rPr lang="en-US" dirty="0" smtClean="0"/>
              <a:t>well, </a:t>
            </a:r>
            <a:r>
              <a:rPr lang="en-US" dirty="0" smtClean="0"/>
              <a:t>as </a:t>
            </a:r>
            <a:r>
              <a:rPr lang="en-US" dirty="0" smtClean="0"/>
              <a:t>normal, </a:t>
            </a:r>
            <a:r>
              <a:rPr lang="en-US" dirty="0" smtClean="0"/>
              <a:t>and no issues present”, as well as “The Middle School is a well-oiled machine and I loved what I see when I walked in”.</a:t>
            </a:r>
            <a:endParaRPr lang="en-US" dirty="0"/>
          </a:p>
          <a:p>
            <a:pPr lvl="1"/>
            <a:endParaRPr lang="en-US" dirty="0" smtClean="0"/>
          </a:p>
        </p:txBody>
      </p:sp>
      <p:sp>
        <p:nvSpPr>
          <p:cNvPr id="4" name="Slide Number Placeholder 3"/>
          <p:cNvSpPr>
            <a:spLocks noGrp="1"/>
          </p:cNvSpPr>
          <p:nvPr>
            <p:ph type="sldNum" sz="quarter" idx="12"/>
          </p:nvPr>
        </p:nvSpPr>
        <p:spPr/>
        <p:txBody>
          <a:bodyPr/>
          <a:lstStyle/>
          <a:p>
            <a:fld id="{A3A66698-CD47-4E42-900F-3D1F6DC2E5C3}" type="slidenum">
              <a:rPr lang="en-US" smtClean="0"/>
              <a:t>19</a:t>
            </a:fld>
            <a:endParaRPr lang="en-US" dirty="0"/>
          </a:p>
        </p:txBody>
      </p:sp>
    </p:spTree>
    <p:extLst>
      <p:ext uri="{BB962C8B-B14F-4D97-AF65-F5344CB8AC3E}">
        <p14:creationId xmlns:p14="http://schemas.microsoft.com/office/powerpoint/2010/main" val="93800504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3085" y="3389381"/>
            <a:ext cx="4090610" cy="3067957"/>
          </a:xfrm>
          <a:prstGeom prst="rect">
            <a:avLst/>
          </a:prstGeom>
        </p:spPr>
      </p:pic>
      <p:sp>
        <p:nvSpPr>
          <p:cNvPr id="2" name="Title 1"/>
          <p:cNvSpPr>
            <a:spLocks noGrp="1"/>
          </p:cNvSpPr>
          <p:nvPr>
            <p:ph type="title"/>
          </p:nvPr>
        </p:nvSpPr>
        <p:spPr/>
        <p:txBody>
          <a:bodyPr/>
          <a:lstStyle/>
          <a:p>
            <a:r>
              <a:rPr lang="en-US" sz="2800" dirty="0" smtClean="0"/>
              <a:t>Introductions</a:t>
            </a:r>
            <a:endParaRPr lang="en-US" sz="2800" dirty="0"/>
          </a:p>
        </p:txBody>
      </p:sp>
      <p:sp>
        <p:nvSpPr>
          <p:cNvPr id="3" name="Content Placeholder 2"/>
          <p:cNvSpPr>
            <a:spLocks noGrp="1"/>
          </p:cNvSpPr>
          <p:nvPr>
            <p:ph idx="1"/>
          </p:nvPr>
        </p:nvSpPr>
        <p:spPr>
          <a:xfrm>
            <a:off x="244582" y="1426282"/>
            <a:ext cx="4294367" cy="3244870"/>
          </a:xfrm>
        </p:spPr>
        <p:txBody>
          <a:bodyPr>
            <a:noAutofit/>
          </a:bodyPr>
          <a:lstStyle/>
          <a:p>
            <a:r>
              <a:rPr lang="en-US" sz="2000" u="sng" dirty="0" smtClean="0"/>
              <a:t>Client Attendees</a:t>
            </a:r>
          </a:p>
          <a:p>
            <a:pPr marL="0" indent="0">
              <a:spcBef>
                <a:spcPts val="0"/>
              </a:spcBef>
              <a:buNone/>
            </a:pPr>
            <a:endParaRPr lang="en-US" u="sng" dirty="0" smtClean="0"/>
          </a:p>
          <a:p>
            <a:pPr lvl="1">
              <a:spcBef>
                <a:spcPts val="0"/>
              </a:spcBef>
              <a:spcAft>
                <a:spcPts val="600"/>
              </a:spcAft>
            </a:pPr>
            <a:r>
              <a:rPr lang="en-US" sz="1800" dirty="0" smtClean="0"/>
              <a:t>Kevin </a:t>
            </a:r>
            <a:r>
              <a:rPr lang="en-US" sz="1800" dirty="0" err="1" smtClean="0"/>
              <a:t>Emsweller</a:t>
            </a:r>
            <a:r>
              <a:rPr lang="en-US" sz="1800" dirty="0" smtClean="0"/>
              <a:t>, Superintendent</a:t>
            </a:r>
          </a:p>
          <a:p>
            <a:pPr lvl="1">
              <a:spcBef>
                <a:spcPts val="0"/>
              </a:spcBef>
              <a:spcAft>
                <a:spcPts val="600"/>
              </a:spcAft>
            </a:pPr>
            <a:r>
              <a:rPr lang="en-US" sz="1800" dirty="0" smtClean="0"/>
              <a:t>John Junco, A. Superintendent</a:t>
            </a:r>
          </a:p>
          <a:p>
            <a:pPr marL="457200" lvl="1" indent="0">
              <a:spcBef>
                <a:spcPts val="0"/>
              </a:spcBef>
              <a:spcAft>
                <a:spcPts val="600"/>
              </a:spcAft>
              <a:buNone/>
            </a:pPr>
            <a:endParaRPr lang="en-US" sz="1800" dirty="0" smtClean="0"/>
          </a:p>
          <a:p>
            <a:pPr lvl="1"/>
            <a:endParaRPr lang="en-US" dirty="0" smtClean="0"/>
          </a:p>
          <a:p>
            <a:pPr marL="457200" lvl="1" indent="0">
              <a:buNone/>
            </a:pPr>
            <a:endParaRPr lang="en-US" dirty="0" smtClean="0"/>
          </a:p>
        </p:txBody>
      </p:sp>
      <p:sp>
        <p:nvSpPr>
          <p:cNvPr id="4" name="Slide Number Placeholder 3"/>
          <p:cNvSpPr>
            <a:spLocks noGrp="1"/>
          </p:cNvSpPr>
          <p:nvPr>
            <p:ph type="sldNum" sz="quarter" idx="12"/>
          </p:nvPr>
        </p:nvSpPr>
        <p:spPr/>
        <p:txBody>
          <a:bodyPr/>
          <a:lstStyle/>
          <a:p>
            <a:fld id="{A3A66698-CD47-4E42-900F-3D1F6DC2E5C3}" type="slidenum">
              <a:rPr lang="en-US" smtClean="0"/>
              <a:t>2</a:t>
            </a:fld>
            <a:endParaRPr lang="en-US" dirty="0"/>
          </a:p>
        </p:txBody>
      </p:sp>
      <p:sp>
        <p:nvSpPr>
          <p:cNvPr id="6" name="Content Placeholder 2"/>
          <p:cNvSpPr txBox="1">
            <a:spLocks/>
          </p:cNvSpPr>
          <p:nvPr/>
        </p:nvSpPr>
        <p:spPr>
          <a:xfrm>
            <a:off x="4642411" y="1415650"/>
            <a:ext cx="5372447" cy="4815996"/>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Clr>
                <a:srgbClr val="EA002A"/>
              </a:buClr>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u="sng" dirty="0" smtClean="0"/>
              <a:t>Aramark Attendees</a:t>
            </a:r>
          </a:p>
          <a:p>
            <a:pPr marL="0" indent="0">
              <a:spcBef>
                <a:spcPts val="0"/>
              </a:spcBef>
              <a:buFont typeface="Arial" panose="020B0604020202020204" pitchFamily="34" charset="0"/>
              <a:buNone/>
            </a:pPr>
            <a:endParaRPr lang="en-US" u="sng" dirty="0" smtClean="0"/>
          </a:p>
          <a:p>
            <a:pPr lvl="1">
              <a:spcBef>
                <a:spcPts val="0"/>
              </a:spcBef>
              <a:spcAft>
                <a:spcPts val="600"/>
              </a:spcAft>
            </a:pPr>
            <a:r>
              <a:rPr lang="en-US" sz="1800" dirty="0" err="1" smtClean="0"/>
              <a:t>Juli</a:t>
            </a:r>
            <a:r>
              <a:rPr lang="en-US" sz="1800" dirty="0" smtClean="0"/>
              <a:t> Shelton, DM</a:t>
            </a:r>
          </a:p>
          <a:p>
            <a:pPr lvl="1">
              <a:spcBef>
                <a:spcPts val="0"/>
              </a:spcBef>
              <a:spcAft>
                <a:spcPts val="600"/>
              </a:spcAft>
            </a:pPr>
            <a:r>
              <a:rPr lang="en-US" sz="1800" dirty="0" smtClean="0"/>
              <a:t>Adam </a:t>
            </a:r>
            <a:r>
              <a:rPr lang="en-US" sz="1800" dirty="0" err="1" smtClean="0"/>
              <a:t>Proulx</a:t>
            </a:r>
            <a:r>
              <a:rPr lang="en-US" sz="1800" dirty="0" smtClean="0"/>
              <a:t>, FSD</a:t>
            </a:r>
          </a:p>
          <a:p>
            <a:pPr lvl="1"/>
            <a:endParaRPr lang="en-US" dirty="0" smtClean="0"/>
          </a:p>
          <a:p>
            <a:pPr lvl="1"/>
            <a:endParaRPr lang="en-US" dirty="0" smtClean="0"/>
          </a:p>
          <a:p>
            <a:pPr lvl="1"/>
            <a:endParaRPr lang="en-US" dirty="0"/>
          </a:p>
          <a:p>
            <a:pPr lvl="1"/>
            <a:endParaRPr lang="en-US" dirty="0" smtClean="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94142" y="3389381"/>
            <a:ext cx="4086300" cy="3064725"/>
          </a:xfrm>
          <a:prstGeom prst="rect">
            <a:avLst/>
          </a:prstGeom>
        </p:spPr>
      </p:pic>
    </p:spTree>
    <p:extLst>
      <p:ext uri="{BB962C8B-B14F-4D97-AF65-F5344CB8AC3E}">
        <p14:creationId xmlns:p14="http://schemas.microsoft.com/office/powerpoint/2010/main" val="9114906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Wrap-Up and Next Steps </a:t>
            </a:r>
            <a:endParaRPr lang="en-US" sz="2800" dirty="0"/>
          </a:p>
        </p:txBody>
      </p:sp>
      <p:sp>
        <p:nvSpPr>
          <p:cNvPr id="5" name="Slide Number Placeholder 4"/>
          <p:cNvSpPr>
            <a:spLocks noGrp="1"/>
          </p:cNvSpPr>
          <p:nvPr>
            <p:ph type="sldNum" sz="quarter" idx="12"/>
          </p:nvPr>
        </p:nvSpPr>
        <p:spPr/>
        <p:txBody>
          <a:bodyPr/>
          <a:lstStyle/>
          <a:p>
            <a:fld id="{A3A66698-CD47-4E42-900F-3D1F6DC2E5C3}" type="slidenum">
              <a:rPr lang="en-US" smtClean="0"/>
              <a:t>20</a:t>
            </a:fld>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0460" y="1989964"/>
            <a:ext cx="7896447" cy="2368934"/>
          </a:xfrm>
          <a:prstGeom prst="rect">
            <a:avLst/>
          </a:prstGeom>
        </p:spPr>
      </p:pic>
    </p:spTree>
    <p:extLst>
      <p:ext uri="{BB962C8B-B14F-4D97-AF65-F5344CB8AC3E}">
        <p14:creationId xmlns:p14="http://schemas.microsoft.com/office/powerpoint/2010/main" val="5236173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4" name="Slide Number Placeholder 3"/>
          <p:cNvSpPr>
            <a:spLocks noGrp="1"/>
          </p:cNvSpPr>
          <p:nvPr>
            <p:ph type="sldNum" sz="quarter" idx="12"/>
          </p:nvPr>
        </p:nvSpPr>
        <p:spPr/>
        <p:txBody>
          <a:bodyPr/>
          <a:lstStyle/>
          <a:p>
            <a:fld id="{A3A66698-CD47-4E42-900F-3D1F6DC2E5C3}" type="slidenum">
              <a:rPr lang="en-US" smtClean="0"/>
              <a:t>3</a:t>
            </a:fld>
            <a:endParaRPr lang="en-US" dirty="0"/>
          </a:p>
        </p:txBody>
      </p:sp>
      <p:sp>
        <p:nvSpPr>
          <p:cNvPr id="5" name="Content Placeholder 4"/>
          <p:cNvSpPr txBox="1">
            <a:spLocks noGrp="1"/>
          </p:cNvSpPr>
          <p:nvPr>
            <p:ph idx="1"/>
          </p:nvPr>
        </p:nvSpPr>
        <p:spPr>
          <a:xfrm>
            <a:off x="243872" y="1219445"/>
            <a:ext cx="8520556" cy="2759730"/>
          </a:xfrm>
          <a:prstGeom prst="rect">
            <a:avLst/>
          </a:prstGeom>
          <a:noFill/>
        </p:spPr>
        <p:txBody>
          <a:bodyPr wrap="square" rtlCol="0">
            <a:spAutoFit/>
          </a:bodyPr>
          <a:lstStyle/>
          <a:p>
            <a:pPr marL="285750" indent="-285750">
              <a:buFont typeface="Arial" panose="020B0604020202020204" pitchFamily="34" charset="0"/>
              <a:buChar char="•"/>
            </a:pPr>
            <a:r>
              <a:rPr lang="en-US" dirty="0" smtClean="0"/>
              <a:t>Financial Review</a:t>
            </a:r>
          </a:p>
          <a:p>
            <a:pPr marL="285750" indent="-285750">
              <a:buFont typeface="Arial" panose="020B0604020202020204" pitchFamily="34" charset="0"/>
              <a:buChar char="•"/>
            </a:pPr>
            <a:r>
              <a:rPr lang="en-US" dirty="0" smtClean="0"/>
              <a:t>Meal Participation</a:t>
            </a:r>
          </a:p>
          <a:p>
            <a:pPr marL="285750" indent="-285750">
              <a:buFont typeface="Arial" panose="020B0604020202020204" pitchFamily="34" charset="0"/>
              <a:buChar char="•"/>
            </a:pPr>
            <a:r>
              <a:rPr lang="en-US" dirty="0" smtClean="0"/>
              <a:t>Promotions/New Programs in SY 17-18</a:t>
            </a:r>
          </a:p>
          <a:p>
            <a:pPr marL="285750" indent="-285750">
              <a:buFont typeface="Arial" panose="020B0604020202020204" pitchFamily="34" charset="0"/>
              <a:buChar char="•"/>
            </a:pPr>
            <a:r>
              <a:rPr lang="en-US" dirty="0" smtClean="0"/>
              <a:t>Audit’s and Review Scores</a:t>
            </a:r>
          </a:p>
          <a:p>
            <a:pPr marL="0" indent="0">
              <a:buNone/>
            </a:pPr>
            <a:endParaRPr lang="en-US" dirty="0"/>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08576" y="3511296"/>
            <a:ext cx="4462272" cy="3346704"/>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406" y="3511296"/>
            <a:ext cx="4462272" cy="3346704"/>
          </a:xfrm>
          <a:prstGeom prst="rect">
            <a:avLst/>
          </a:prstGeom>
        </p:spPr>
      </p:pic>
    </p:spTree>
    <p:extLst>
      <p:ext uri="{BB962C8B-B14F-4D97-AF65-F5344CB8AC3E}">
        <p14:creationId xmlns:p14="http://schemas.microsoft.com/office/powerpoint/2010/main" val="32660932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Financial Review SY 17-18</a:t>
            </a:r>
            <a:endParaRPr lang="en-US" sz="2800" dirty="0"/>
          </a:p>
        </p:txBody>
      </p:sp>
      <p:sp>
        <p:nvSpPr>
          <p:cNvPr id="4" name="Slide Number Placeholder 3"/>
          <p:cNvSpPr>
            <a:spLocks noGrp="1"/>
          </p:cNvSpPr>
          <p:nvPr>
            <p:ph type="sldNum" sz="quarter" idx="12"/>
          </p:nvPr>
        </p:nvSpPr>
        <p:spPr/>
        <p:txBody>
          <a:bodyPr/>
          <a:lstStyle/>
          <a:p>
            <a:fld id="{A3A66698-CD47-4E42-900F-3D1F6DC2E5C3}" type="slidenum">
              <a:rPr lang="en-US" smtClean="0"/>
              <a:t>4</a:t>
            </a:fld>
            <a:endParaRPr lang="en-US" dirty="0"/>
          </a:p>
        </p:txBody>
      </p:sp>
      <p:graphicFrame>
        <p:nvGraphicFramePr>
          <p:cNvPr id="8" name="Table 7"/>
          <p:cNvGraphicFramePr>
            <a:graphicFrameLocks noGrp="1"/>
          </p:cNvGraphicFramePr>
          <p:nvPr>
            <p:extLst>
              <p:ext uri="{D42A27DB-BD31-4B8C-83A1-F6EECF244321}">
                <p14:modId xmlns:p14="http://schemas.microsoft.com/office/powerpoint/2010/main" val="819851754"/>
              </p:ext>
            </p:extLst>
          </p:nvPr>
        </p:nvGraphicFramePr>
        <p:xfrm>
          <a:off x="243869" y="1388121"/>
          <a:ext cx="8437422" cy="4574893"/>
        </p:xfrm>
        <a:graphic>
          <a:graphicData uri="http://schemas.openxmlformats.org/drawingml/2006/table">
            <a:tbl>
              <a:tblPr>
                <a:tableStyleId>{93296810-A885-4BE3-A3E7-6D5BEEA58F35}</a:tableStyleId>
              </a:tblPr>
              <a:tblGrid>
                <a:gridCol w="2534874"/>
                <a:gridCol w="1518891"/>
                <a:gridCol w="1453764"/>
                <a:gridCol w="1476129"/>
                <a:gridCol w="1453764"/>
              </a:tblGrid>
              <a:tr h="226803">
                <a:tc>
                  <a:txBody>
                    <a:bodyPr/>
                    <a:lstStyle/>
                    <a:p>
                      <a:pPr algn="l" fontAlgn="b"/>
                      <a:endParaRPr lang="en-US" sz="1100" b="1" i="0" u="none" strike="noStrike" dirty="0">
                        <a:solidFill>
                          <a:srgbClr val="FFFFFF"/>
                        </a:solidFill>
                        <a:effectLst/>
                        <a:latin typeface="Calibri" panose="020F0502020204030204" pitchFamily="34" charset="0"/>
                      </a:endParaRPr>
                    </a:p>
                  </a:txBody>
                  <a:tcPr marL="9525" marR="9525" marT="9525" marB="0" anchor="b"/>
                </a:tc>
                <a:tc>
                  <a:txBody>
                    <a:bodyPr/>
                    <a:lstStyle/>
                    <a:p>
                      <a:pPr algn="ctr" fontAlgn="b"/>
                      <a:r>
                        <a:rPr lang="en-US" sz="1400" u="none" strike="noStrike" dirty="0" smtClean="0">
                          <a:effectLst/>
                        </a:rPr>
                        <a:t>Dec</a:t>
                      </a:r>
                      <a:endParaRPr lang="en-US" sz="1400" b="1" i="0" u="none" strike="noStrike" dirty="0">
                        <a:solidFill>
                          <a:srgbClr val="FFFFFF"/>
                        </a:solidFill>
                        <a:effectLst/>
                        <a:latin typeface="Calibri" panose="020F0502020204030204" pitchFamily="34" charset="0"/>
                      </a:endParaRPr>
                    </a:p>
                  </a:txBody>
                  <a:tcPr marL="9525" marR="9525" marT="9525" marB="0" anchor="b"/>
                </a:tc>
                <a:tc>
                  <a:txBody>
                    <a:bodyPr/>
                    <a:lstStyle/>
                    <a:p>
                      <a:pPr algn="ctr" fontAlgn="b"/>
                      <a:r>
                        <a:rPr lang="en-US" sz="1400" u="none" strike="noStrike" dirty="0" smtClean="0">
                          <a:effectLst/>
                        </a:rPr>
                        <a:t>Jan</a:t>
                      </a:r>
                      <a:endParaRPr lang="en-US" sz="1400" b="1" i="0" u="none" strike="noStrike" dirty="0">
                        <a:solidFill>
                          <a:srgbClr val="FFFFFF"/>
                        </a:solidFill>
                        <a:effectLst/>
                        <a:latin typeface="Calibri" panose="020F0502020204030204" pitchFamily="34" charset="0"/>
                      </a:endParaRPr>
                    </a:p>
                  </a:txBody>
                  <a:tcPr marL="9525" marR="9525" marT="9525" marB="0" anchor="b"/>
                </a:tc>
                <a:tc>
                  <a:txBody>
                    <a:bodyPr/>
                    <a:lstStyle/>
                    <a:p>
                      <a:pPr algn="ctr" fontAlgn="b"/>
                      <a:r>
                        <a:rPr lang="en-US" sz="1400" b="0" i="0" u="none" strike="noStrike" dirty="0" smtClean="0">
                          <a:solidFill>
                            <a:schemeClr val="dk1"/>
                          </a:solidFill>
                          <a:effectLst/>
                          <a:latin typeface="+mn-lt"/>
                        </a:rPr>
                        <a:t>Feb</a:t>
                      </a:r>
                      <a:endParaRPr lang="en-US" sz="1400" b="1" i="0" u="none" strike="noStrike" dirty="0">
                        <a:solidFill>
                          <a:srgbClr val="FFFFFF"/>
                        </a:solidFill>
                        <a:effectLst/>
                        <a:latin typeface="Calibri" panose="020F0502020204030204" pitchFamily="34" charset="0"/>
                      </a:endParaRPr>
                    </a:p>
                  </a:txBody>
                  <a:tcPr marL="9525" marR="9525" marT="9525" marB="0" anchor="b"/>
                </a:tc>
                <a:tc>
                  <a:txBody>
                    <a:bodyPr/>
                    <a:lstStyle/>
                    <a:p>
                      <a:pPr algn="ctr" fontAlgn="b"/>
                      <a:r>
                        <a:rPr lang="en-US" sz="1400" u="none" strike="noStrike" dirty="0" smtClean="0">
                          <a:effectLst/>
                        </a:rPr>
                        <a:t>Mar</a:t>
                      </a:r>
                      <a:endParaRPr lang="en-US" sz="1400" b="1" i="0" u="none" strike="noStrike" dirty="0">
                        <a:solidFill>
                          <a:srgbClr val="FFFFFF"/>
                        </a:solidFill>
                        <a:effectLst/>
                        <a:latin typeface="Calibri" panose="020F0502020204030204" pitchFamily="34" charset="0"/>
                      </a:endParaRPr>
                    </a:p>
                  </a:txBody>
                  <a:tcPr marL="9525" marR="9525" marT="9525" marB="0" anchor="b"/>
                </a:tc>
              </a:tr>
              <a:tr h="226803">
                <a:tc>
                  <a:txBody>
                    <a:bodyPr/>
                    <a:lstStyle/>
                    <a:p>
                      <a:pPr algn="l" fontAlgn="b"/>
                      <a:r>
                        <a:rPr lang="en-US" sz="1400" u="none" strike="noStrike" dirty="0">
                          <a:effectLst/>
                        </a:rPr>
                        <a:t>Meals </a:t>
                      </a:r>
                      <a:endParaRPr lang="en-US" sz="14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b="0" i="0" u="none" strike="noStrike" dirty="0" smtClean="0">
                          <a:solidFill>
                            <a:srgbClr val="000000"/>
                          </a:solidFill>
                          <a:effectLst/>
                          <a:latin typeface="Calibri" panose="020F0502020204030204" pitchFamily="34" charset="0"/>
                        </a:rPr>
                        <a:t>26,455</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b="0" i="0" u="none" strike="noStrike" dirty="0" smtClean="0">
                          <a:solidFill>
                            <a:srgbClr val="000000"/>
                          </a:solidFill>
                          <a:effectLst/>
                          <a:latin typeface="Calibri" panose="020F0502020204030204" pitchFamily="34" charset="0"/>
                        </a:rPr>
                        <a:t>18,974</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dirty="0" smtClean="0">
                          <a:effectLst/>
                        </a:rPr>
                        <a:t>29,997</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u="none" strike="noStrike" dirty="0" smtClean="0">
                          <a:effectLst/>
                        </a:rPr>
                        <a:t>33,251</a:t>
                      </a:r>
                      <a:endParaRPr lang="en-US" sz="1100" b="0" i="0" u="none" strike="noStrike" dirty="0">
                        <a:solidFill>
                          <a:srgbClr val="000000"/>
                        </a:solidFill>
                        <a:effectLst/>
                        <a:latin typeface="Calibri" panose="020F0502020204030204" pitchFamily="34" charset="0"/>
                      </a:endParaRPr>
                    </a:p>
                  </a:txBody>
                  <a:tcPr marL="9525" marR="9525" marT="9525" marB="0" anchor="b"/>
                </a:tc>
              </a:tr>
              <a:tr h="226803">
                <a:tc>
                  <a:txBody>
                    <a:bodyPr/>
                    <a:lstStyle/>
                    <a:p>
                      <a:pPr algn="l" fontAlgn="b"/>
                      <a:r>
                        <a:rPr lang="en-US" sz="1400" u="none" strike="noStrike">
                          <a:effectLst/>
                        </a:rPr>
                        <a:t>Meals per service day</a:t>
                      </a:r>
                      <a:endParaRPr lang="en-US" sz="1400" b="1"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b="0" i="0" u="none" strike="noStrike" dirty="0" smtClean="0">
                          <a:solidFill>
                            <a:srgbClr val="000000"/>
                          </a:solidFill>
                          <a:effectLst/>
                          <a:latin typeface="Calibri" panose="020F0502020204030204" pitchFamily="34" charset="0"/>
                        </a:rPr>
                        <a:t>1,555</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b="0" i="0" u="none" strike="noStrike" dirty="0" smtClean="0">
                          <a:solidFill>
                            <a:srgbClr val="000000"/>
                          </a:solidFill>
                          <a:effectLst/>
                          <a:latin typeface="Calibri" panose="020F0502020204030204" pitchFamily="34" charset="0"/>
                        </a:rPr>
                        <a:t>1,460</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b="0" i="0" u="none" strike="noStrike" dirty="0" smtClean="0">
                          <a:solidFill>
                            <a:srgbClr val="000000"/>
                          </a:solidFill>
                          <a:effectLst/>
                          <a:latin typeface="Calibri" panose="020F0502020204030204" pitchFamily="34" charset="0"/>
                        </a:rPr>
                        <a:t>1,500</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100" b="0" i="0" u="none" strike="noStrike" dirty="0" smtClean="0">
                          <a:solidFill>
                            <a:srgbClr val="000000"/>
                          </a:solidFill>
                          <a:effectLst/>
                          <a:latin typeface="Calibri" panose="020F0502020204030204" pitchFamily="34" charset="0"/>
                        </a:rPr>
                        <a:t>1,511</a:t>
                      </a:r>
                      <a:endParaRPr lang="en-US" sz="1100" b="0" i="0" u="none" strike="noStrike" dirty="0">
                        <a:solidFill>
                          <a:srgbClr val="000000"/>
                        </a:solidFill>
                        <a:effectLst/>
                        <a:latin typeface="Calibri" panose="020F0502020204030204" pitchFamily="34" charset="0"/>
                      </a:endParaRPr>
                    </a:p>
                  </a:txBody>
                  <a:tcPr marL="9525" marR="9525" marT="9525" marB="0" anchor="b"/>
                </a:tc>
              </a:tr>
              <a:tr h="226803">
                <a:tc>
                  <a:txBody>
                    <a:bodyPr/>
                    <a:lstStyle/>
                    <a:p>
                      <a:pPr algn="l" fontAlgn="b"/>
                      <a:endParaRPr lang="en-US" sz="1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r>
              <a:tr h="226803">
                <a:tc>
                  <a:txBody>
                    <a:bodyPr/>
                    <a:lstStyle/>
                    <a:p>
                      <a:pPr algn="l" fontAlgn="b"/>
                      <a:r>
                        <a:rPr lang="en-US" sz="1400" u="none" strike="noStrike">
                          <a:effectLst/>
                        </a:rPr>
                        <a:t>Cash Sales</a:t>
                      </a:r>
                      <a:endParaRPr lang="en-US" sz="1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a:t>
                      </a:r>
                      <a:r>
                        <a:rPr lang="en-US" sz="1100" u="none" strike="noStrike" dirty="0" smtClean="0">
                          <a:effectLst/>
                        </a:rPr>
                        <a:t>$35,890.68</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100" u="none" strike="noStrike" dirty="0">
                          <a:effectLst/>
                        </a:rPr>
                        <a:t> </a:t>
                      </a:r>
                      <a:r>
                        <a:rPr lang="en-US" sz="1100" u="none" strike="noStrike" dirty="0" smtClean="0">
                          <a:effectLst/>
                        </a:rPr>
                        <a:t>$26,198.91</a:t>
                      </a:r>
                      <a:endParaRPr lang="en-US" sz="1100" b="0" i="0" u="none" strike="noStrike" dirty="0" smtClean="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a:t>
                      </a:r>
                      <a:r>
                        <a:rPr lang="en-US" sz="1100" u="none" strike="noStrike" dirty="0" smtClean="0">
                          <a:effectLst/>
                        </a:rPr>
                        <a:t>$40,405.67</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smtClean="0">
                          <a:effectLst/>
                        </a:rPr>
                        <a:t> </a:t>
                      </a:r>
                      <a:r>
                        <a:rPr lang="en-US" sz="1100" u="none" strike="noStrike" dirty="0" smtClean="0">
                          <a:effectLst/>
                        </a:rPr>
                        <a:t>$35,490.69</a:t>
                      </a:r>
                      <a:endParaRPr lang="en-US" sz="1100" b="0" i="0" u="none" strike="noStrike" dirty="0">
                        <a:solidFill>
                          <a:srgbClr val="000000"/>
                        </a:solidFill>
                        <a:effectLst/>
                        <a:latin typeface="Calibri" panose="020F0502020204030204" pitchFamily="34" charset="0"/>
                      </a:endParaRPr>
                    </a:p>
                  </a:txBody>
                  <a:tcPr marL="9525" marR="9525" marT="9525" marB="0" anchor="b"/>
                </a:tc>
              </a:tr>
              <a:tr h="226803">
                <a:tc>
                  <a:txBody>
                    <a:bodyPr/>
                    <a:lstStyle/>
                    <a:p>
                      <a:pPr algn="l" fontAlgn="b"/>
                      <a:r>
                        <a:rPr lang="en-US" sz="1400" u="none" strike="noStrike">
                          <a:effectLst/>
                        </a:rPr>
                        <a:t>Reimbursements</a:t>
                      </a:r>
                      <a:endParaRPr lang="en-US" sz="1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a:t>
                      </a:r>
                      <a:r>
                        <a:rPr lang="en-US" sz="1100" u="none" strike="noStrike" dirty="0" smtClean="0">
                          <a:effectLst/>
                        </a:rPr>
                        <a:t>$38,069.11</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a:t>
                      </a:r>
                      <a:r>
                        <a:rPr lang="en-US" sz="1100" u="none" strike="noStrike" dirty="0" smtClean="0">
                          <a:effectLst/>
                        </a:rPr>
                        <a:t>$27,447.23</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a:t>
                      </a:r>
                      <a:r>
                        <a:rPr lang="en-US" sz="1100" u="none" strike="noStrike" dirty="0" smtClean="0">
                          <a:effectLst/>
                        </a:rPr>
                        <a:t>$43,818.90</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a:t>
                      </a:r>
                      <a:r>
                        <a:rPr lang="en-US" sz="1100" u="none" strike="noStrike" dirty="0" smtClean="0">
                          <a:effectLst/>
                        </a:rPr>
                        <a:t>$48,970.80</a:t>
                      </a:r>
                      <a:endParaRPr lang="en-US" sz="1100" b="0" i="0" u="none" strike="noStrike" dirty="0">
                        <a:solidFill>
                          <a:srgbClr val="000000"/>
                        </a:solidFill>
                        <a:effectLst/>
                        <a:latin typeface="Calibri" panose="020F0502020204030204" pitchFamily="34" charset="0"/>
                      </a:endParaRPr>
                    </a:p>
                  </a:txBody>
                  <a:tcPr marL="9525" marR="9525" marT="9525" marB="0" anchor="b"/>
                </a:tc>
              </a:tr>
              <a:tr h="226803">
                <a:tc>
                  <a:txBody>
                    <a:bodyPr/>
                    <a:lstStyle/>
                    <a:p>
                      <a:pPr algn="l" fontAlgn="b"/>
                      <a:r>
                        <a:rPr lang="en-US" sz="1400" u="none" strike="noStrike">
                          <a:effectLst/>
                        </a:rPr>
                        <a:t>Total Revenue</a:t>
                      </a:r>
                      <a:endParaRPr lang="en-US" sz="1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a:t>
                      </a:r>
                      <a:r>
                        <a:rPr lang="en-US" sz="1100" u="none" strike="noStrike" dirty="0" smtClean="0">
                          <a:effectLst/>
                        </a:rPr>
                        <a:t>$73,959.79</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a:t>
                      </a:r>
                      <a:r>
                        <a:rPr lang="en-US" sz="1100" u="none" strike="noStrike" dirty="0" smtClean="0">
                          <a:effectLst/>
                        </a:rPr>
                        <a:t>$53,646.14</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a:t>
                      </a:r>
                      <a:r>
                        <a:rPr lang="en-US" sz="1100" u="none" strike="noStrike" dirty="0" smtClean="0">
                          <a:effectLst/>
                        </a:rPr>
                        <a:t>$84,224.57</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a:t>
                      </a:r>
                      <a:r>
                        <a:rPr lang="en-US" sz="1100" u="none" strike="noStrike" dirty="0" smtClean="0">
                          <a:effectLst/>
                        </a:rPr>
                        <a:t>$93,330.08</a:t>
                      </a:r>
                      <a:endParaRPr lang="en-US" sz="1100" b="0" i="0" u="none" strike="noStrike" dirty="0">
                        <a:solidFill>
                          <a:srgbClr val="000000"/>
                        </a:solidFill>
                        <a:effectLst/>
                        <a:latin typeface="Calibri" panose="020F0502020204030204" pitchFamily="34" charset="0"/>
                      </a:endParaRPr>
                    </a:p>
                  </a:txBody>
                  <a:tcPr marL="9525" marR="9525" marT="9525" marB="0" anchor="b"/>
                </a:tc>
              </a:tr>
              <a:tr h="226803">
                <a:tc>
                  <a:txBody>
                    <a:bodyPr/>
                    <a:lstStyle/>
                    <a:p>
                      <a:pPr algn="l" fontAlgn="b"/>
                      <a:endParaRPr lang="en-US" sz="1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l" fontAlgn="b"/>
                      <a:endParaRPr lang="en-US" sz="1100" b="0" i="0" u="none" strike="noStrike">
                        <a:solidFill>
                          <a:srgbClr val="000000"/>
                        </a:solidFill>
                        <a:effectLst/>
                        <a:latin typeface="Calibri" panose="020F0502020204030204" pitchFamily="34" charset="0"/>
                      </a:endParaRPr>
                    </a:p>
                  </a:txBody>
                  <a:tcPr marL="9525" marR="9525" marT="9525" marB="0" anchor="b"/>
                </a:tc>
              </a:tr>
              <a:tr h="226803">
                <a:tc>
                  <a:txBody>
                    <a:bodyPr/>
                    <a:lstStyle/>
                    <a:p>
                      <a:pPr algn="l" fontAlgn="b"/>
                      <a:r>
                        <a:rPr lang="en-US" sz="1400" u="none" strike="noStrike">
                          <a:effectLst/>
                        </a:rPr>
                        <a:t>Food Cost</a:t>
                      </a:r>
                      <a:endParaRPr lang="en-US" sz="1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34,974.04</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24,801.68</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33,839.49</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35,490.69</a:t>
                      </a:r>
                      <a:endParaRPr lang="en-US" sz="1100" b="0" i="0" u="none" strike="noStrike" dirty="0">
                        <a:solidFill>
                          <a:srgbClr val="000000"/>
                        </a:solidFill>
                        <a:effectLst/>
                        <a:latin typeface="Calibri" panose="020F0502020204030204" pitchFamily="34" charset="0"/>
                      </a:endParaRPr>
                    </a:p>
                  </a:txBody>
                  <a:tcPr marL="9525" marR="9525" marT="9525" marB="0" anchor="b"/>
                </a:tc>
              </a:tr>
              <a:tr h="226803">
                <a:tc>
                  <a:txBody>
                    <a:bodyPr/>
                    <a:lstStyle/>
                    <a:p>
                      <a:pPr algn="l" fontAlgn="b"/>
                      <a:r>
                        <a:rPr lang="en-US" sz="1400" u="none" strike="noStrike">
                          <a:effectLst/>
                        </a:rPr>
                        <a:t>Rebate</a:t>
                      </a:r>
                      <a:endParaRPr lang="en-US" sz="1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   </a:t>
                      </a:r>
                      <a:r>
                        <a:rPr lang="en-US" sz="1100" u="none" strike="noStrike" dirty="0" smtClean="0">
                          <a:effectLst/>
                        </a:rPr>
                        <a:t>(3,559.02)</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(5,333.94)</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(3,478.97)</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smtClean="0">
                          <a:effectLst/>
                        </a:rPr>
                        <a:t> $   (5,205.81)</a:t>
                      </a:r>
                      <a:endParaRPr lang="en-US" sz="1100" b="0" i="0" u="none" strike="noStrike" dirty="0">
                        <a:solidFill>
                          <a:srgbClr val="000000"/>
                        </a:solidFill>
                        <a:effectLst/>
                        <a:latin typeface="Calibri" panose="020F0502020204030204" pitchFamily="34" charset="0"/>
                      </a:endParaRPr>
                    </a:p>
                  </a:txBody>
                  <a:tcPr marL="9525" marR="9525" marT="9525" marB="0" anchor="b"/>
                </a:tc>
              </a:tr>
              <a:tr h="226803">
                <a:tc>
                  <a:txBody>
                    <a:bodyPr/>
                    <a:lstStyle/>
                    <a:p>
                      <a:pPr algn="l" fontAlgn="b"/>
                      <a:r>
                        <a:rPr lang="en-US" sz="1400" u="none" strike="noStrike" dirty="0">
                          <a:effectLst/>
                        </a:rPr>
                        <a:t>Labor Cost</a:t>
                      </a:r>
                      <a:endParaRPr lang="en-US" sz="14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5,881.42</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 </a:t>
                      </a:r>
                      <a:r>
                        <a:rPr lang="en-US" sz="1100" u="none" strike="noStrike" dirty="0" smtClean="0">
                          <a:effectLst/>
                        </a:rPr>
                        <a:t>5,159.42</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4,910.04</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6,299.73</a:t>
                      </a:r>
                      <a:endParaRPr lang="en-US" sz="1100" b="0" i="0" u="none" strike="noStrike" dirty="0">
                        <a:solidFill>
                          <a:srgbClr val="000000"/>
                        </a:solidFill>
                        <a:effectLst/>
                        <a:latin typeface="Calibri" panose="020F0502020204030204" pitchFamily="34" charset="0"/>
                      </a:endParaRPr>
                    </a:p>
                  </a:txBody>
                  <a:tcPr marL="9525" marR="9525" marT="9525" marB="0" anchor="b"/>
                </a:tc>
              </a:tr>
              <a:tr h="226803">
                <a:tc>
                  <a:txBody>
                    <a:bodyPr/>
                    <a:lstStyle/>
                    <a:p>
                      <a:pPr algn="l" fontAlgn="b"/>
                      <a:r>
                        <a:rPr lang="en-US" sz="1400" u="none" strike="noStrike" dirty="0">
                          <a:effectLst/>
                        </a:rPr>
                        <a:t>Direct Cost</a:t>
                      </a:r>
                      <a:endParaRPr lang="en-US" sz="14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4,609.62</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8,742.61 (*SD*)</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a:t>
                      </a:r>
                      <a:r>
                        <a:rPr lang="en-US" sz="1100" u="none" strike="noStrike" dirty="0" smtClean="0">
                          <a:effectLst/>
                        </a:rPr>
                        <a:t>$     </a:t>
                      </a:r>
                      <a:r>
                        <a:rPr lang="en-US" sz="1100" u="none" strike="noStrike" baseline="0" dirty="0" smtClean="0">
                          <a:effectLst/>
                        </a:rPr>
                        <a:t> </a:t>
                      </a:r>
                      <a:r>
                        <a:rPr lang="en-US" sz="1100" u="none" strike="noStrike" dirty="0" smtClean="0">
                          <a:effectLst/>
                        </a:rPr>
                        <a:t>4,553.97</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5,175.13 </a:t>
                      </a:r>
                      <a:endParaRPr lang="en-US" sz="1100" b="0" i="0" u="none" strike="noStrike" dirty="0">
                        <a:solidFill>
                          <a:srgbClr val="000000"/>
                        </a:solidFill>
                        <a:effectLst/>
                        <a:latin typeface="Calibri" panose="020F0502020204030204" pitchFamily="34" charset="0"/>
                      </a:endParaRPr>
                    </a:p>
                  </a:txBody>
                  <a:tcPr marL="9525" marR="9525" marT="9525" marB="0" anchor="b"/>
                </a:tc>
              </a:tr>
              <a:tr h="226803">
                <a:tc>
                  <a:txBody>
                    <a:bodyPr/>
                    <a:lstStyle/>
                    <a:p>
                      <a:pPr algn="l" fontAlgn="b"/>
                      <a:r>
                        <a:rPr lang="en-US" sz="1400" u="none" strike="noStrike">
                          <a:effectLst/>
                        </a:rPr>
                        <a:t>Administration Fee</a:t>
                      </a:r>
                      <a:endParaRPr lang="en-US" sz="1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2,291.03</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1,643.13</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2,597.77</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2,897.62</a:t>
                      </a:r>
                      <a:endParaRPr lang="en-US" sz="1100" b="0" i="0" u="none" strike="noStrike" dirty="0">
                        <a:solidFill>
                          <a:srgbClr val="000000"/>
                        </a:solidFill>
                        <a:effectLst/>
                        <a:latin typeface="Calibri" panose="020F0502020204030204" pitchFamily="34" charset="0"/>
                      </a:endParaRPr>
                    </a:p>
                  </a:txBody>
                  <a:tcPr marL="9525" marR="9525" marT="9525" marB="0" anchor="b"/>
                </a:tc>
              </a:tr>
              <a:tr h="226803">
                <a:tc>
                  <a:txBody>
                    <a:bodyPr/>
                    <a:lstStyle/>
                    <a:p>
                      <a:pPr algn="l" fontAlgn="b"/>
                      <a:r>
                        <a:rPr lang="en-US" sz="1400" u="none" strike="noStrike">
                          <a:effectLst/>
                        </a:rPr>
                        <a:t>Management Fee</a:t>
                      </a:r>
                      <a:endParaRPr lang="en-US" sz="1400" b="1" i="0" u="none" strike="noStrike">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a:t>
                      </a:r>
                      <a:r>
                        <a:rPr lang="en-US" sz="1100" u="none" strike="noStrike" dirty="0" smtClean="0">
                          <a:effectLst/>
                        </a:rPr>
                        <a:t>$</a:t>
                      </a:r>
                      <a:r>
                        <a:rPr lang="en-US" sz="1100" u="none" strike="noStrike" baseline="0" dirty="0" smtClean="0">
                          <a:effectLst/>
                        </a:rPr>
                        <a:t>      </a:t>
                      </a:r>
                      <a:r>
                        <a:rPr lang="en-US" sz="1100" u="none" strike="noStrike" baseline="0" dirty="0" smtClean="0">
                          <a:effectLst/>
                        </a:rPr>
                        <a:t>1,428.50</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 </a:t>
                      </a:r>
                      <a:r>
                        <a:rPr lang="en-US" sz="1100" u="none" strike="noStrike" dirty="0" smtClean="0">
                          <a:effectLst/>
                        </a:rPr>
                        <a:t>1,024.45 </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1,619.90</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1,795.51 </a:t>
                      </a:r>
                      <a:endParaRPr lang="en-US" sz="1100" b="0" i="0" u="none" strike="noStrike" dirty="0">
                        <a:solidFill>
                          <a:srgbClr val="000000"/>
                        </a:solidFill>
                        <a:effectLst/>
                        <a:latin typeface="Calibri" panose="020F0502020204030204" pitchFamily="34" charset="0"/>
                      </a:endParaRPr>
                    </a:p>
                  </a:txBody>
                  <a:tcPr marL="9525" marR="9525" marT="9525" marB="0" anchor="b"/>
                </a:tc>
              </a:tr>
              <a:tr h="226803">
                <a:tc>
                  <a:txBody>
                    <a:bodyPr/>
                    <a:lstStyle/>
                    <a:p>
                      <a:pPr algn="l" fontAlgn="b"/>
                      <a:r>
                        <a:rPr lang="en-US" sz="1400" u="none" strike="noStrike" dirty="0">
                          <a:effectLst/>
                        </a:rPr>
                        <a:t>Total Cost</a:t>
                      </a:r>
                      <a:endParaRPr lang="en-US" sz="14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   </a:t>
                      </a:r>
                      <a:r>
                        <a:rPr lang="en-US" sz="1100" u="none" strike="noStrike" dirty="0" smtClean="0">
                          <a:effectLst/>
                        </a:rPr>
                        <a:t>45,598.59</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36,037.35</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  </a:t>
                      </a:r>
                      <a:r>
                        <a:rPr lang="en-US" sz="1100" u="none" strike="noStrike" dirty="0" smtClean="0">
                          <a:effectLst/>
                        </a:rPr>
                        <a:t>44,042.20</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46,434.87</a:t>
                      </a:r>
                      <a:endParaRPr lang="en-US" sz="1100" b="0" i="0" u="none" strike="noStrike" dirty="0">
                        <a:solidFill>
                          <a:srgbClr val="000000"/>
                        </a:solidFill>
                        <a:effectLst/>
                        <a:latin typeface="Calibri" panose="020F0502020204030204" pitchFamily="34" charset="0"/>
                      </a:endParaRPr>
                    </a:p>
                  </a:txBody>
                  <a:tcPr marL="9525" marR="9525" marT="9525" marB="0" anchor="b"/>
                </a:tc>
              </a:tr>
              <a:tr h="226803">
                <a:tc>
                  <a:txBody>
                    <a:bodyPr/>
                    <a:lstStyle/>
                    <a:p>
                      <a:pPr algn="l" fontAlgn="b"/>
                      <a:r>
                        <a:rPr lang="en-US" sz="1400" u="none" strike="noStrike" dirty="0">
                          <a:effectLst/>
                        </a:rPr>
                        <a:t>Client Labor</a:t>
                      </a:r>
                      <a:endParaRPr lang="en-US" sz="14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   28,419.78</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14,332.86</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42,306.21</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44,712.79 (Match)</a:t>
                      </a:r>
                    </a:p>
                  </a:txBody>
                  <a:tcPr marL="9525" marR="9525" marT="9525" marB="0" anchor="b"/>
                </a:tc>
              </a:tr>
              <a:tr h="535532">
                <a:tc>
                  <a:txBody>
                    <a:bodyPr/>
                    <a:lstStyle/>
                    <a:p>
                      <a:pPr algn="l" fontAlgn="b"/>
                      <a:endParaRPr lang="en-US" sz="1400" u="none" strike="noStrike" dirty="0" smtClean="0">
                        <a:effectLst/>
                      </a:endParaRPr>
                    </a:p>
                    <a:p>
                      <a:pPr algn="l" fontAlgn="b"/>
                      <a:r>
                        <a:rPr lang="en-US" sz="1400" u="none" strike="noStrike" dirty="0" smtClean="0">
                          <a:effectLst/>
                        </a:rPr>
                        <a:t>Return </a:t>
                      </a:r>
                      <a:r>
                        <a:rPr lang="en-US" sz="1400" u="none" strike="noStrike" dirty="0">
                          <a:effectLst/>
                        </a:rPr>
                        <a:t>or (Subsidy)</a:t>
                      </a:r>
                      <a:endParaRPr lang="en-US" sz="14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   </a:t>
                      </a:r>
                      <a:r>
                        <a:rPr lang="en-US" sz="1100" u="none" strike="noStrike" dirty="0" smtClean="0">
                          <a:effectLst/>
                        </a:rPr>
                        <a:t>(58.58)</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3,275.93</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(2,123.84)</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2,182.42</a:t>
                      </a:r>
                      <a:endParaRPr lang="en-US" sz="1100" b="0" i="0" u="none" strike="noStrike" dirty="0">
                        <a:solidFill>
                          <a:srgbClr val="000000"/>
                        </a:solidFill>
                        <a:effectLst/>
                        <a:latin typeface="Calibri" panose="020F0502020204030204" pitchFamily="34" charset="0"/>
                      </a:endParaRPr>
                    </a:p>
                  </a:txBody>
                  <a:tcPr marL="9525" marR="9525" marT="9525" marB="0" anchor="b"/>
                </a:tc>
              </a:tr>
              <a:tr h="410513">
                <a:tc>
                  <a:txBody>
                    <a:bodyPr/>
                    <a:lstStyle/>
                    <a:p>
                      <a:pPr algn="l" fontAlgn="b"/>
                      <a:r>
                        <a:rPr lang="en-US" sz="1400" u="none" strike="noStrike" dirty="0">
                          <a:effectLst/>
                        </a:rPr>
                        <a:t>YTD Return or (Subsidy)</a:t>
                      </a:r>
                      <a:endParaRPr lang="en-US" sz="1400" b="1"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   </a:t>
                      </a:r>
                      <a:r>
                        <a:rPr lang="en-US" sz="1100" u="none" strike="noStrike" dirty="0" smtClean="0">
                          <a:effectLst/>
                        </a:rPr>
                        <a:t>28,736.73</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dirty="0" smtClean="0">
                          <a:effectLst/>
                        </a:rPr>
                        <a:t>  </a:t>
                      </a:r>
                      <a:r>
                        <a:rPr lang="en-US" sz="1100" u="none" strike="noStrike" dirty="0" smtClean="0">
                          <a:effectLst/>
                        </a:rPr>
                        <a:t>32,012.66</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baseline="0" dirty="0" smtClean="0">
                          <a:effectLst/>
                        </a:rPr>
                        <a:t> </a:t>
                      </a:r>
                      <a:r>
                        <a:rPr lang="en-US" sz="1100" u="none" strike="noStrike" baseline="0" dirty="0" smtClean="0">
                          <a:effectLst/>
                        </a:rPr>
                        <a:t>29,888.82</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100" u="none" strike="noStrike" dirty="0">
                          <a:effectLst/>
                        </a:rPr>
                        <a:t> $ </a:t>
                      </a:r>
                      <a:r>
                        <a:rPr lang="en-US" sz="1100" u="none" strike="noStrike" baseline="0" dirty="0" smtClean="0">
                          <a:effectLst/>
                        </a:rPr>
                        <a:t>  </a:t>
                      </a:r>
                      <a:r>
                        <a:rPr lang="en-US" sz="1100" u="none" strike="noStrike" baseline="0" dirty="0" smtClean="0">
                          <a:effectLst/>
                        </a:rPr>
                        <a:t>32,071.24</a:t>
                      </a:r>
                      <a:endParaRPr lang="en-US" sz="11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spTree>
    <p:extLst>
      <p:ext uri="{BB962C8B-B14F-4D97-AF65-F5344CB8AC3E}">
        <p14:creationId xmlns:p14="http://schemas.microsoft.com/office/powerpoint/2010/main" val="12892464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Revenue</a:t>
            </a:r>
            <a:endParaRPr lang="en-US" dirty="0"/>
          </a:p>
        </p:txBody>
      </p:sp>
      <p:sp>
        <p:nvSpPr>
          <p:cNvPr id="3" name="Content Placeholder 2"/>
          <p:cNvSpPr>
            <a:spLocks noGrp="1"/>
          </p:cNvSpPr>
          <p:nvPr>
            <p:ph idx="1"/>
          </p:nvPr>
        </p:nvSpPr>
        <p:spPr/>
        <p:txBody>
          <a:bodyPr/>
          <a:lstStyle/>
          <a:p>
            <a:r>
              <a:rPr lang="en-US" dirty="0" smtClean="0"/>
              <a:t>SY 16-17</a:t>
            </a:r>
          </a:p>
          <a:p>
            <a:endParaRPr lang="en-US" dirty="0"/>
          </a:p>
          <a:p>
            <a:pPr marL="0" indent="0">
              <a:buNone/>
            </a:pPr>
            <a:endParaRPr lang="en-US" dirty="0" smtClean="0"/>
          </a:p>
          <a:p>
            <a:endParaRPr lang="en-US" dirty="0"/>
          </a:p>
          <a:p>
            <a:r>
              <a:rPr lang="en-US" dirty="0" smtClean="0"/>
              <a:t>SY 17-18</a:t>
            </a:r>
            <a:endParaRPr lang="en-US" dirty="0"/>
          </a:p>
        </p:txBody>
      </p:sp>
      <p:sp>
        <p:nvSpPr>
          <p:cNvPr id="4" name="Slide Number Placeholder 3"/>
          <p:cNvSpPr>
            <a:spLocks noGrp="1"/>
          </p:cNvSpPr>
          <p:nvPr>
            <p:ph type="sldNum" sz="quarter" idx="12"/>
          </p:nvPr>
        </p:nvSpPr>
        <p:spPr/>
        <p:txBody>
          <a:bodyPr/>
          <a:lstStyle/>
          <a:p>
            <a:fld id="{A3A66698-CD47-4E42-900F-3D1F6DC2E5C3}" type="slidenum">
              <a:rPr lang="en-US" smtClean="0"/>
              <a:t>5</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570034861"/>
              </p:ext>
            </p:extLst>
          </p:nvPr>
        </p:nvGraphicFramePr>
        <p:xfrm>
          <a:off x="716098" y="2445744"/>
          <a:ext cx="5409280" cy="653619"/>
        </p:xfrm>
        <a:graphic>
          <a:graphicData uri="http://schemas.openxmlformats.org/drawingml/2006/table">
            <a:tbl>
              <a:tblPr>
                <a:tableStyleId>{5C22544A-7EE6-4342-B048-85BDC9FD1C3A}</a:tableStyleId>
              </a:tblPr>
              <a:tblGrid>
                <a:gridCol w="963674"/>
                <a:gridCol w="960434"/>
                <a:gridCol w="978124"/>
                <a:gridCol w="862826"/>
                <a:gridCol w="862025"/>
                <a:gridCol w="782197"/>
              </a:tblGrid>
              <a:tr h="200481">
                <a:tc>
                  <a:txBody>
                    <a:bodyPr/>
                    <a:lstStyle/>
                    <a:p>
                      <a:pPr algn="l" fontAlgn="b"/>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Dec</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Jan</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Feb</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Mar</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a:effectLst/>
                        </a:rPr>
                        <a:t>Total</a:t>
                      </a:r>
                      <a:endParaRPr lang="en-US" sz="2000" b="1" i="0" u="none" strike="noStrike" dirty="0">
                        <a:solidFill>
                          <a:srgbClr val="000000"/>
                        </a:solidFill>
                        <a:effectLst/>
                        <a:latin typeface="Calibri" panose="020F0502020204030204" pitchFamily="34" charset="0"/>
                      </a:endParaRPr>
                    </a:p>
                  </a:txBody>
                  <a:tcPr marL="9525" marR="9525" marT="9525" marB="0" anchor="b"/>
                </a:tc>
              </a:tr>
              <a:tr h="339294">
                <a:tc>
                  <a:txBody>
                    <a:bodyPr/>
                    <a:lstStyle/>
                    <a:p>
                      <a:pPr algn="l" fontAlgn="b"/>
                      <a:r>
                        <a:rPr lang="en-US" sz="2000" b="1" u="none" strike="noStrike" dirty="0">
                          <a:effectLst/>
                        </a:rPr>
                        <a:t>SY 16-17</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400" u="none" strike="noStrike" dirty="0" smtClean="0">
                          <a:effectLst/>
                        </a:rPr>
                        <a:t>$78,756</a:t>
                      </a:r>
                      <a:endParaRPr lang="en-US"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400" u="none" strike="noStrike" dirty="0" smtClean="0">
                          <a:effectLst/>
                        </a:rPr>
                        <a:t>$67,453</a:t>
                      </a:r>
                      <a:endParaRPr lang="en-US"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400" u="none" strike="noStrike" dirty="0" smtClean="0">
                          <a:effectLst/>
                        </a:rPr>
                        <a:t>$80,987</a:t>
                      </a:r>
                      <a:endParaRPr lang="en-US"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400" u="none" strike="noStrike" dirty="0" smtClean="0">
                          <a:effectLst/>
                        </a:rPr>
                        <a:t>$96,434</a:t>
                      </a:r>
                      <a:endParaRPr lang="en-US" sz="14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400" b="0" i="0" u="none" strike="noStrike" dirty="0" smtClean="0">
                          <a:solidFill>
                            <a:srgbClr val="000000"/>
                          </a:solidFill>
                          <a:effectLst/>
                          <a:latin typeface="Calibri" panose="020F0502020204030204" pitchFamily="34" charset="0"/>
                        </a:rPr>
                        <a:t>$323,630</a:t>
                      </a:r>
                      <a:endParaRPr lang="en-US" sz="14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059918327"/>
              </p:ext>
            </p:extLst>
          </p:nvPr>
        </p:nvGraphicFramePr>
        <p:xfrm>
          <a:off x="716098" y="4504062"/>
          <a:ext cx="5318204" cy="653619"/>
        </p:xfrm>
        <a:graphic>
          <a:graphicData uri="http://schemas.openxmlformats.org/drawingml/2006/table">
            <a:tbl>
              <a:tblPr>
                <a:tableStyleId>{5C22544A-7EE6-4342-B048-85BDC9FD1C3A}</a:tableStyleId>
              </a:tblPr>
              <a:tblGrid>
                <a:gridCol w="1035089"/>
                <a:gridCol w="856623"/>
                <a:gridCol w="856623"/>
                <a:gridCol w="856623"/>
                <a:gridCol w="856623"/>
                <a:gridCol w="856623"/>
              </a:tblGrid>
              <a:tr h="200481">
                <a:tc>
                  <a:txBody>
                    <a:bodyPr/>
                    <a:lstStyle/>
                    <a:p>
                      <a:pPr algn="l" fontAlgn="b"/>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Dec</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Jan</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Feb</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Mar</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a:effectLst/>
                        </a:rPr>
                        <a:t>Total</a:t>
                      </a:r>
                      <a:endParaRPr lang="en-US" sz="2000" b="1" i="0" u="none" strike="noStrike" dirty="0">
                        <a:solidFill>
                          <a:srgbClr val="000000"/>
                        </a:solidFill>
                        <a:effectLst/>
                        <a:latin typeface="Calibri" panose="020F0502020204030204" pitchFamily="34" charset="0"/>
                      </a:endParaRPr>
                    </a:p>
                  </a:txBody>
                  <a:tcPr marL="9525" marR="9525" marT="9525" marB="0" anchor="b"/>
                </a:tc>
              </a:tr>
              <a:tr h="339294">
                <a:tc>
                  <a:txBody>
                    <a:bodyPr/>
                    <a:lstStyle/>
                    <a:p>
                      <a:pPr algn="l" fontAlgn="b"/>
                      <a:r>
                        <a:rPr lang="en-US" sz="2000" b="1" u="none" strike="noStrike" dirty="0">
                          <a:effectLst/>
                        </a:rPr>
                        <a:t>SY </a:t>
                      </a:r>
                      <a:r>
                        <a:rPr lang="en-US" sz="2000" b="1" u="none" strike="noStrike" dirty="0" smtClean="0">
                          <a:effectLst/>
                        </a:rPr>
                        <a:t>17-18</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0" i="0" u="none" strike="noStrike" dirty="0" smtClean="0">
                          <a:solidFill>
                            <a:schemeClr val="dk1"/>
                          </a:solidFill>
                          <a:effectLst/>
                          <a:latin typeface="+mn-lt"/>
                        </a:rPr>
                        <a:t>$73,959</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0" i="0" u="none" strike="noStrike" dirty="0" smtClean="0">
                          <a:solidFill>
                            <a:schemeClr val="dk1"/>
                          </a:solidFill>
                          <a:effectLst/>
                          <a:latin typeface="+mn-lt"/>
                        </a:rPr>
                        <a:t>$53,646</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smtClean="0">
                          <a:effectLst/>
                        </a:rPr>
                        <a:t>$84,224</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smtClean="0">
                          <a:effectLst/>
                        </a:rPr>
                        <a:t>$93,330</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0" i="0" u="none" strike="noStrike" dirty="0" smtClean="0">
                          <a:solidFill>
                            <a:srgbClr val="000000"/>
                          </a:solidFill>
                          <a:effectLst/>
                          <a:latin typeface="Calibri" panose="020F0502020204030204" pitchFamily="34" charset="0"/>
                        </a:rPr>
                        <a:t>$305,159</a:t>
                      </a:r>
                      <a:endParaRPr lang="en-US" sz="16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spTree>
    <p:extLst>
      <p:ext uri="{BB962C8B-B14F-4D97-AF65-F5344CB8AC3E}">
        <p14:creationId xmlns:p14="http://schemas.microsoft.com/office/powerpoint/2010/main" val="28637165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Food Cost</a:t>
            </a:r>
            <a:endParaRPr lang="en-US" dirty="0"/>
          </a:p>
        </p:txBody>
      </p:sp>
      <p:sp>
        <p:nvSpPr>
          <p:cNvPr id="3" name="Content Placeholder 2"/>
          <p:cNvSpPr>
            <a:spLocks noGrp="1"/>
          </p:cNvSpPr>
          <p:nvPr>
            <p:ph idx="1"/>
          </p:nvPr>
        </p:nvSpPr>
        <p:spPr/>
        <p:txBody>
          <a:bodyPr/>
          <a:lstStyle/>
          <a:p>
            <a:r>
              <a:rPr lang="en-US" dirty="0" smtClean="0"/>
              <a:t>SY 16-17</a:t>
            </a:r>
          </a:p>
          <a:p>
            <a:endParaRPr lang="en-US" dirty="0"/>
          </a:p>
          <a:p>
            <a:endParaRPr lang="en-US" dirty="0" smtClean="0"/>
          </a:p>
          <a:p>
            <a:endParaRPr lang="en-US" dirty="0"/>
          </a:p>
          <a:p>
            <a:r>
              <a:rPr lang="en-US" dirty="0" smtClean="0"/>
              <a:t>SY 17-18</a:t>
            </a:r>
            <a:endParaRPr lang="en-US" dirty="0"/>
          </a:p>
        </p:txBody>
      </p:sp>
      <p:sp>
        <p:nvSpPr>
          <p:cNvPr id="4" name="Slide Number Placeholder 3"/>
          <p:cNvSpPr>
            <a:spLocks noGrp="1"/>
          </p:cNvSpPr>
          <p:nvPr>
            <p:ph type="sldNum" sz="quarter" idx="12"/>
          </p:nvPr>
        </p:nvSpPr>
        <p:spPr/>
        <p:txBody>
          <a:bodyPr/>
          <a:lstStyle/>
          <a:p>
            <a:fld id="{A3A66698-CD47-4E42-900F-3D1F6DC2E5C3}" type="slidenum">
              <a:rPr lang="en-US" smtClean="0"/>
              <a:t>6</a:t>
            </a:fld>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189991986"/>
              </p:ext>
            </p:extLst>
          </p:nvPr>
        </p:nvGraphicFramePr>
        <p:xfrm>
          <a:off x="716098" y="2445744"/>
          <a:ext cx="5318204" cy="653619"/>
        </p:xfrm>
        <a:graphic>
          <a:graphicData uri="http://schemas.openxmlformats.org/drawingml/2006/table">
            <a:tbl>
              <a:tblPr>
                <a:tableStyleId>{5C22544A-7EE6-4342-B048-85BDC9FD1C3A}</a:tableStyleId>
              </a:tblPr>
              <a:tblGrid>
                <a:gridCol w="1035089"/>
                <a:gridCol w="856623"/>
                <a:gridCol w="856623"/>
                <a:gridCol w="856623"/>
                <a:gridCol w="856623"/>
                <a:gridCol w="856623"/>
              </a:tblGrid>
              <a:tr h="200481">
                <a:tc>
                  <a:txBody>
                    <a:bodyPr/>
                    <a:lstStyle/>
                    <a:p>
                      <a:pPr algn="l" fontAlgn="b"/>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Dec</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Jan</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i="0" u="none" strike="noStrike" dirty="0" smtClean="0">
                          <a:solidFill>
                            <a:schemeClr val="dk1"/>
                          </a:solidFill>
                          <a:effectLst/>
                          <a:latin typeface="+mn-lt"/>
                        </a:rPr>
                        <a:t>Feb</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Mar</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err="1" smtClean="0">
                          <a:effectLst/>
                        </a:rPr>
                        <a:t>Avg</a:t>
                      </a:r>
                      <a:endParaRPr lang="en-US" sz="2000" b="1" i="0" u="none" strike="noStrike" dirty="0">
                        <a:solidFill>
                          <a:srgbClr val="000000"/>
                        </a:solidFill>
                        <a:effectLst/>
                        <a:latin typeface="Calibri" panose="020F0502020204030204" pitchFamily="34" charset="0"/>
                      </a:endParaRPr>
                    </a:p>
                  </a:txBody>
                  <a:tcPr marL="9525" marR="9525" marT="9525" marB="0" anchor="b"/>
                </a:tc>
              </a:tr>
              <a:tr h="339294">
                <a:tc>
                  <a:txBody>
                    <a:bodyPr/>
                    <a:lstStyle/>
                    <a:p>
                      <a:pPr algn="l" fontAlgn="b"/>
                      <a:r>
                        <a:rPr lang="en-US" sz="2000" b="1" u="none" strike="noStrike" dirty="0">
                          <a:effectLst/>
                        </a:rPr>
                        <a:t>SY 16-17</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 $    </a:t>
                      </a:r>
                      <a:r>
                        <a:rPr lang="en-US" sz="1600" u="none" strike="noStrike" dirty="0" smtClean="0">
                          <a:effectLst/>
                        </a:rPr>
                        <a:t>  </a:t>
                      </a:r>
                      <a:r>
                        <a:rPr lang="en-US" sz="1600" u="none" strike="noStrike" dirty="0" smtClean="0">
                          <a:effectLst/>
                        </a:rPr>
                        <a:t>0.91</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 $       </a:t>
                      </a:r>
                      <a:r>
                        <a:rPr lang="en-US" sz="1600" u="none" strike="noStrike" dirty="0" smtClean="0">
                          <a:effectLst/>
                        </a:rPr>
                        <a:t>1.18 </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 $       </a:t>
                      </a:r>
                      <a:r>
                        <a:rPr lang="en-US" sz="1600" u="none" strike="noStrike" dirty="0" smtClean="0">
                          <a:effectLst/>
                        </a:rPr>
                        <a:t>0.96 </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 $       </a:t>
                      </a:r>
                      <a:r>
                        <a:rPr lang="en-US" sz="1600" u="none" strike="noStrike" dirty="0" smtClean="0">
                          <a:effectLst/>
                        </a:rPr>
                        <a:t>0.87 </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 </a:t>
                      </a:r>
                      <a:r>
                        <a:rPr lang="en-US" sz="1600" u="none" strike="noStrike" dirty="0" smtClean="0">
                          <a:effectLst/>
                        </a:rPr>
                        <a:t>$0.98</a:t>
                      </a:r>
                      <a:endParaRPr lang="en-US" sz="16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406575343"/>
              </p:ext>
            </p:extLst>
          </p:nvPr>
        </p:nvGraphicFramePr>
        <p:xfrm>
          <a:off x="716097" y="4559146"/>
          <a:ext cx="5318204" cy="653619"/>
        </p:xfrm>
        <a:graphic>
          <a:graphicData uri="http://schemas.openxmlformats.org/drawingml/2006/table">
            <a:tbl>
              <a:tblPr>
                <a:tableStyleId>{5C22544A-7EE6-4342-B048-85BDC9FD1C3A}</a:tableStyleId>
              </a:tblPr>
              <a:tblGrid>
                <a:gridCol w="1035089"/>
                <a:gridCol w="856623"/>
                <a:gridCol w="856623"/>
                <a:gridCol w="856623"/>
                <a:gridCol w="856623"/>
                <a:gridCol w="856623"/>
              </a:tblGrid>
              <a:tr h="200481">
                <a:tc>
                  <a:txBody>
                    <a:bodyPr/>
                    <a:lstStyle/>
                    <a:p>
                      <a:pPr algn="l" fontAlgn="b"/>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Dec</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Jan</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Feb</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Mar</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err="1" smtClean="0">
                          <a:effectLst/>
                        </a:rPr>
                        <a:t>Avg</a:t>
                      </a:r>
                      <a:endParaRPr lang="en-US" sz="2000" b="1" i="0" u="none" strike="noStrike" dirty="0">
                        <a:solidFill>
                          <a:srgbClr val="000000"/>
                        </a:solidFill>
                        <a:effectLst/>
                        <a:latin typeface="Calibri" panose="020F0502020204030204" pitchFamily="34" charset="0"/>
                      </a:endParaRPr>
                    </a:p>
                  </a:txBody>
                  <a:tcPr marL="9525" marR="9525" marT="9525" marB="0" anchor="b"/>
                </a:tc>
              </a:tr>
              <a:tr h="339294">
                <a:tc>
                  <a:txBody>
                    <a:bodyPr/>
                    <a:lstStyle/>
                    <a:p>
                      <a:pPr algn="l" fontAlgn="b"/>
                      <a:r>
                        <a:rPr lang="en-US" sz="2000" b="1" u="none" strike="noStrike" dirty="0">
                          <a:effectLst/>
                        </a:rPr>
                        <a:t>SY </a:t>
                      </a:r>
                      <a:r>
                        <a:rPr lang="en-US" sz="2000" b="1" u="none" strike="noStrike" dirty="0" smtClean="0">
                          <a:effectLst/>
                        </a:rPr>
                        <a:t>17-18</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smtClean="0">
                          <a:effectLst/>
                        </a:rPr>
                        <a:t>$ </a:t>
                      </a:r>
                      <a:r>
                        <a:rPr lang="en-US" sz="1600" u="none" strike="noStrike" dirty="0" smtClean="0">
                          <a:effectLst/>
                        </a:rPr>
                        <a:t>1.18</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smtClean="0">
                          <a:effectLst/>
                        </a:rPr>
                        <a:t>$1.02 </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 </a:t>
                      </a:r>
                      <a:r>
                        <a:rPr lang="en-US" sz="1600" u="none" strike="noStrike" dirty="0" smtClean="0">
                          <a:effectLst/>
                        </a:rPr>
                        <a:t>$1.01</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 </a:t>
                      </a:r>
                      <a:r>
                        <a:rPr lang="en-US" sz="1600" u="none" strike="noStrike" dirty="0" smtClean="0">
                          <a:effectLst/>
                        </a:rPr>
                        <a:t>$0.91</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 </a:t>
                      </a:r>
                      <a:r>
                        <a:rPr lang="en-US" sz="1600" u="none" strike="noStrike" dirty="0" smtClean="0">
                          <a:effectLst/>
                        </a:rPr>
                        <a:t>$1.03</a:t>
                      </a:r>
                      <a:endParaRPr lang="en-US" sz="16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spTree>
    <p:extLst>
      <p:ext uri="{BB962C8B-B14F-4D97-AF65-F5344CB8AC3E}">
        <p14:creationId xmlns:p14="http://schemas.microsoft.com/office/powerpoint/2010/main" val="26182162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Direct Cost</a:t>
            </a:r>
            <a:endParaRPr lang="en-US" dirty="0"/>
          </a:p>
        </p:txBody>
      </p:sp>
      <p:sp>
        <p:nvSpPr>
          <p:cNvPr id="3" name="Content Placeholder 2"/>
          <p:cNvSpPr>
            <a:spLocks noGrp="1"/>
          </p:cNvSpPr>
          <p:nvPr>
            <p:ph idx="1"/>
          </p:nvPr>
        </p:nvSpPr>
        <p:spPr/>
        <p:txBody>
          <a:bodyPr/>
          <a:lstStyle/>
          <a:p>
            <a:r>
              <a:rPr lang="en-US" dirty="0" smtClean="0"/>
              <a:t>SY 16-17</a:t>
            </a:r>
          </a:p>
          <a:p>
            <a:pPr marL="0" indent="0">
              <a:buNone/>
            </a:pPr>
            <a:endParaRPr lang="en-US" dirty="0"/>
          </a:p>
          <a:p>
            <a:endParaRPr lang="en-US" dirty="0" smtClean="0"/>
          </a:p>
          <a:p>
            <a:endParaRPr lang="en-US" dirty="0"/>
          </a:p>
          <a:p>
            <a:r>
              <a:rPr lang="en-US" dirty="0" smtClean="0"/>
              <a:t>SY 17-18</a:t>
            </a:r>
            <a:endParaRPr lang="en-US" dirty="0"/>
          </a:p>
        </p:txBody>
      </p:sp>
      <p:sp>
        <p:nvSpPr>
          <p:cNvPr id="4" name="Slide Number Placeholder 3"/>
          <p:cNvSpPr>
            <a:spLocks noGrp="1"/>
          </p:cNvSpPr>
          <p:nvPr>
            <p:ph type="sldNum" sz="quarter" idx="12"/>
          </p:nvPr>
        </p:nvSpPr>
        <p:spPr/>
        <p:txBody>
          <a:bodyPr/>
          <a:lstStyle/>
          <a:p>
            <a:fld id="{A3A66698-CD47-4E42-900F-3D1F6DC2E5C3}" type="slidenum">
              <a:rPr lang="en-US" smtClean="0"/>
              <a:t>7</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42973372"/>
              </p:ext>
            </p:extLst>
          </p:nvPr>
        </p:nvGraphicFramePr>
        <p:xfrm>
          <a:off x="154234" y="2236423"/>
          <a:ext cx="5885312" cy="778474"/>
        </p:xfrm>
        <a:graphic>
          <a:graphicData uri="http://schemas.openxmlformats.org/drawingml/2006/table">
            <a:tbl>
              <a:tblPr>
                <a:tableStyleId>{5C22544A-7EE6-4342-B048-85BDC9FD1C3A}</a:tableStyleId>
              </a:tblPr>
              <a:tblGrid>
                <a:gridCol w="1145467"/>
                <a:gridCol w="947969"/>
                <a:gridCol w="947969"/>
                <a:gridCol w="947969"/>
                <a:gridCol w="947969"/>
                <a:gridCol w="947969"/>
              </a:tblGrid>
              <a:tr h="319489">
                <a:tc>
                  <a:txBody>
                    <a:bodyPr/>
                    <a:lstStyle/>
                    <a:p>
                      <a:pPr algn="l" fontAlgn="b"/>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Dec</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Jan</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Feb</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Mar</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a:effectLst/>
                        </a:rPr>
                        <a:t>Total</a:t>
                      </a:r>
                      <a:endParaRPr lang="en-US" sz="2000" b="1" i="0" u="none" strike="noStrike" dirty="0">
                        <a:solidFill>
                          <a:srgbClr val="000000"/>
                        </a:solidFill>
                        <a:effectLst/>
                        <a:latin typeface="Calibri" panose="020F0502020204030204" pitchFamily="34" charset="0"/>
                      </a:endParaRPr>
                    </a:p>
                  </a:txBody>
                  <a:tcPr marL="9525" marR="9525" marT="9525" marB="0" anchor="b"/>
                </a:tc>
              </a:tr>
              <a:tr h="458985">
                <a:tc>
                  <a:txBody>
                    <a:bodyPr/>
                    <a:lstStyle/>
                    <a:p>
                      <a:pPr algn="l" fontAlgn="b"/>
                      <a:r>
                        <a:rPr lang="en-US" sz="2000" b="1" u="none" strike="noStrike" dirty="0">
                          <a:effectLst/>
                        </a:rPr>
                        <a:t>SY 16-17</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smtClean="0">
                          <a:effectLst/>
                        </a:rPr>
                        <a:t> </a:t>
                      </a:r>
                      <a:r>
                        <a:rPr lang="en-US" sz="1600" u="none" strike="noStrike" dirty="0" smtClean="0">
                          <a:effectLst/>
                        </a:rPr>
                        <a:t>$4,256</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dirty="0">
                          <a:effectLst/>
                        </a:rPr>
                        <a:t> </a:t>
                      </a:r>
                      <a:r>
                        <a:rPr lang="en-US" sz="1600" u="none" strike="noStrike" dirty="0" smtClean="0">
                          <a:effectLst/>
                        </a:rPr>
                        <a:t>$4,670 </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dirty="0" smtClean="0">
                          <a:effectLst/>
                        </a:rPr>
                        <a:t> </a:t>
                      </a:r>
                      <a:r>
                        <a:rPr lang="en-US" sz="1600" u="none" strike="noStrike" dirty="0" smtClean="0">
                          <a:effectLst/>
                        </a:rPr>
                        <a:t>$3,731</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dirty="0" smtClean="0">
                          <a:effectLst/>
                        </a:rPr>
                        <a:t>$4,520</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0" i="0" u="none" strike="noStrike" dirty="0" smtClean="0">
                          <a:solidFill>
                            <a:srgbClr val="000000"/>
                          </a:solidFill>
                          <a:effectLst/>
                          <a:latin typeface="Calibri" panose="020F0502020204030204" pitchFamily="34" charset="0"/>
                        </a:rPr>
                        <a:t>$17,177</a:t>
                      </a:r>
                      <a:endParaRPr lang="en-US" sz="16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475159976"/>
              </p:ext>
            </p:extLst>
          </p:nvPr>
        </p:nvGraphicFramePr>
        <p:xfrm>
          <a:off x="154233" y="4386966"/>
          <a:ext cx="5885312" cy="778474"/>
        </p:xfrm>
        <a:graphic>
          <a:graphicData uri="http://schemas.openxmlformats.org/drawingml/2006/table">
            <a:tbl>
              <a:tblPr>
                <a:tableStyleId>{5C22544A-7EE6-4342-B048-85BDC9FD1C3A}</a:tableStyleId>
              </a:tblPr>
              <a:tblGrid>
                <a:gridCol w="1145467"/>
                <a:gridCol w="947969"/>
                <a:gridCol w="947969"/>
                <a:gridCol w="947969"/>
                <a:gridCol w="947969"/>
                <a:gridCol w="947969"/>
              </a:tblGrid>
              <a:tr h="319489">
                <a:tc>
                  <a:txBody>
                    <a:bodyPr/>
                    <a:lstStyle/>
                    <a:p>
                      <a:pPr algn="l" fontAlgn="b"/>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Dec</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Jan</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Feb</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Mar</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a:effectLst/>
                        </a:rPr>
                        <a:t>Total</a:t>
                      </a:r>
                      <a:endParaRPr lang="en-US" sz="2000" b="1" i="0" u="none" strike="noStrike" dirty="0">
                        <a:solidFill>
                          <a:srgbClr val="000000"/>
                        </a:solidFill>
                        <a:effectLst/>
                        <a:latin typeface="Calibri" panose="020F0502020204030204" pitchFamily="34" charset="0"/>
                      </a:endParaRPr>
                    </a:p>
                  </a:txBody>
                  <a:tcPr marL="9525" marR="9525" marT="9525" marB="0" anchor="b"/>
                </a:tc>
              </a:tr>
              <a:tr h="458985">
                <a:tc>
                  <a:txBody>
                    <a:bodyPr/>
                    <a:lstStyle/>
                    <a:p>
                      <a:pPr algn="l" fontAlgn="b"/>
                      <a:r>
                        <a:rPr lang="en-US" sz="2000" b="1" u="none" strike="noStrike" dirty="0">
                          <a:effectLst/>
                        </a:rPr>
                        <a:t>SY </a:t>
                      </a:r>
                      <a:r>
                        <a:rPr lang="en-US" sz="2000" b="1" u="none" strike="noStrike" dirty="0" smtClean="0">
                          <a:effectLst/>
                        </a:rPr>
                        <a:t>17-18</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smtClean="0">
                          <a:effectLst/>
                        </a:rPr>
                        <a:t> </a:t>
                      </a:r>
                      <a:r>
                        <a:rPr lang="en-US" sz="1600" u="none" strike="noStrike" dirty="0" smtClean="0">
                          <a:effectLst/>
                        </a:rPr>
                        <a:t>$4,609</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dirty="0" smtClean="0">
                          <a:effectLst/>
                        </a:rPr>
                        <a:t>$8,742***</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dirty="0" smtClean="0">
                          <a:effectLst/>
                        </a:rPr>
                        <a:t>$4,553</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l" fontAlgn="b"/>
                      <a:r>
                        <a:rPr lang="en-US" sz="1600" u="none" strike="noStrike" dirty="0" smtClean="0">
                          <a:effectLst/>
                        </a:rPr>
                        <a:t>$5,175</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a:effectLst/>
                        </a:rPr>
                        <a:t> </a:t>
                      </a:r>
                      <a:r>
                        <a:rPr lang="en-US" sz="1600" u="none" strike="noStrike" dirty="0" smtClean="0">
                          <a:effectLst/>
                        </a:rPr>
                        <a:t>$23,079</a:t>
                      </a:r>
                      <a:endParaRPr lang="en-US" sz="16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spTree>
    <p:extLst>
      <p:ext uri="{BB962C8B-B14F-4D97-AF65-F5344CB8AC3E}">
        <p14:creationId xmlns:p14="http://schemas.microsoft.com/office/powerpoint/2010/main" val="41447946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Client Labor</a:t>
            </a:r>
            <a:endParaRPr lang="en-US" dirty="0"/>
          </a:p>
        </p:txBody>
      </p:sp>
      <p:sp>
        <p:nvSpPr>
          <p:cNvPr id="3" name="Content Placeholder 2"/>
          <p:cNvSpPr>
            <a:spLocks noGrp="1"/>
          </p:cNvSpPr>
          <p:nvPr>
            <p:ph idx="1"/>
          </p:nvPr>
        </p:nvSpPr>
        <p:spPr/>
        <p:txBody>
          <a:bodyPr/>
          <a:lstStyle/>
          <a:p>
            <a:r>
              <a:rPr lang="en-US" dirty="0" smtClean="0"/>
              <a:t>SY 16-17</a:t>
            </a:r>
          </a:p>
          <a:p>
            <a:endParaRPr lang="en-US" dirty="0"/>
          </a:p>
          <a:p>
            <a:endParaRPr lang="en-US" dirty="0" smtClean="0"/>
          </a:p>
          <a:p>
            <a:endParaRPr lang="en-US" dirty="0"/>
          </a:p>
          <a:p>
            <a:r>
              <a:rPr lang="en-US" dirty="0" smtClean="0"/>
              <a:t>SY 17-18</a:t>
            </a:r>
            <a:endParaRPr lang="en-US" dirty="0"/>
          </a:p>
        </p:txBody>
      </p:sp>
      <p:sp>
        <p:nvSpPr>
          <p:cNvPr id="4" name="Slide Number Placeholder 3"/>
          <p:cNvSpPr>
            <a:spLocks noGrp="1"/>
          </p:cNvSpPr>
          <p:nvPr>
            <p:ph type="sldNum" sz="quarter" idx="12"/>
          </p:nvPr>
        </p:nvSpPr>
        <p:spPr/>
        <p:txBody>
          <a:bodyPr/>
          <a:lstStyle/>
          <a:p>
            <a:fld id="{A3A66698-CD47-4E42-900F-3D1F6DC2E5C3}" type="slidenum">
              <a:rPr lang="en-US" smtClean="0"/>
              <a:t>8</a:t>
            </a:fld>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9139168"/>
              </p:ext>
            </p:extLst>
          </p:nvPr>
        </p:nvGraphicFramePr>
        <p:xfrm>
          <a:off x="716098" y="2445744"/>
          <a:ext cx="5318204" cy="653619"/>
        </p:xfrm>
        <a:graphic>
          <a:graphicData uri="http://schemas.openxmlformats.org/drawingml/2006/table">
            <a:tbl>
              <a:tblPr>
                <a:tableStyleId>{5C22544A-7EE6-4342-B048-85BDC9FD1C3A}</a:tableStyleId>
              </a:tblPr>
              <a:tblGrid>
                <a:gridCol w="1035089"/>
                <a:gridCol w="856623"/>
                <a:gridCol w="856623"/>
                <a:gridCol w="856623"/>
                <a:gridCol w="856623"/>
                <a:gridCol w="856623"/>
              </a:tblGrid>
              <a:tr h="200481">
                <a:tc>
                  <a:txBody>
                    <a:bodyPr/>
                    <a:lstStyle/>
                    <a:p>
                      <a:pPr algn="l" fontAlgn="b"/>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Dec</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Jan</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Feb</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Mar</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a:effectLst/>
                        </a:rPr>
                        <a:t>Total</a:t>
                      </a:r>
                      <a:endParaRPr lang="en-US" sz="2000" b="1" i="0" u="none" strike="noStrike" dirty="0">
                        <a:solidFill>
                          <a:srgbClr val="000000"/>
                        </a:solidFill>
                        <a:effectLst/>
                        <a:latin typeface="Calibri" panose="020F0502020204030204" pitchFamily="34" charset="0"/>
                      </a:endParaRPr>
                    </a:p>
                  </a:txBody>
                  <a:tcPr marL="9525" marR="9525" marT="9525" marB="0" anchor="b"/>
                </a:tc>
              </a:tr>
              <a:tr h="339294">
                <a:tc>
                  <a:txBody>
                    <a:bodyPr/>
                    <a:lstStyle/>
                    <a:p>
                      <a:pPr algn="l" fontAlgn="b"/>
                      <a:r>
                        <a:rPr lang="en-US" sz="2000" b="1" u="none" strike="noStrike" dirty="0">
                          <a:effectLst/>
                        </a:rPr>
                        <a:t>SY 16-17</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0" i="0" u="none" strike="noStrike" dirty="0" smtClean="0">
                          <a:solidFill>
                            <a:srgbClr val="000000"/>
                          </a:solidFill>
                          <a:effectLst/>
                          <a:latin typeface="Calibri" panose="020F0502020204030204" pitchFamily="34" charset="0"/>
                        </a:rPr>
                        <a:t>$38,503</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0" i="0" u="none" strike="noStrike" dirty="0" smtClean="0">
                          <a:solidFill>
                            <a:srgbClr val="000000"/>
                          </a:solidFill>
                          <a:effectLst/>
                          <a:latin typeface="Calibri" panose="020F0502020204030204" pitchFamily="34" charset="0"/>
                        </a:rPr>
                        <a:t>$19,948</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u="none" strike="noStrike" dirty="0" smtClean="0">
                          <a:effectLst/>
                        </a:rPr>
                        <a:t>$52,404</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0" i="0" u="none" strike="noStrike" dirty="0" smtClean="0">
                          <a:solidFill>
                            <a:srgbClr val="000000"/>
                          </a:solidFill>
                          <a:effectLst/>
                          <a:latin typeface="Calibri" panose="020F0502020204030204" pitchFamily="34" charset="0"/>
                        </a:rPr>
                        <a:t>$43,305</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0" i="0" u="none" strike="noStrike" dirty="0" smtClean="0">
                          <a:solidFill>
                            <a:srgbClr val="000000"/>
                          </a:solidFill>
                          <a:effectLst/>
                          <a:latin typeface="Calibri" panose="020F0502020204030204" pitchFamily="34" charset="0"/>
                        </a:rPr>
                        <a:t>$154,160</a:t>
                      </a:r>
                      <a:endParaRPr lang="en-US" sz="16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202045627"/>
              </p:ext>
            </p:extLst>
          </p:nvPr>
        </p:nvGraphicFramePr>
        <p:xfrm>
          <a:off x="716098" y="4548129"/>
          <a:ext cx="5318204" cy="653619"/>
        </p:xfrm>
        <a:graphic>
          <a:graphicData uri="http://schemas.openxmlformats.org/drawingml/2006/table">
            <a:tbl>
              <a:tblPr>
                <a:tableStyleId>{5C22544A-7EE6-4342-B048-85BDC9FD1C3A}</a:tableStyleId>
              </a:tblPr>
              <a:tblGrid>
                <a:gridCol w="1035089"/>
                <a:gridCol w="856623"/>
                <a:gridCol w="856623"/>
                <a:gridCol w="856623"/>
                <a:gridCol w="856623"/>
                <a:gridCol w="856623"/>
              </a:tblGrid>
              <a:tr h="200481">
                <a:tc>
                  <a:txBody>
                    <a:bodyPr/>
                    <a:lstStyle/>
                    <a:p>
                      <a:pPr algn="l" fontAlgn="b"/>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Dec</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Jan</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smtClean="0">
                          <a:effectLst/>
                        </a:rPr>
                        <a:t>Feb</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i="0" u="none" strike="noStrike" dirty="0" smtClean="0">
                          <a:solidFill>
                            <a:schemeClr val="dk1"/>
                          </a:solidFill>
                          <a:effectLst/>
                          <a:latin typeface="+mn-lt"/>
                        </a:rPr>
                        <a:t>Mar</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2000" b="1" u="none" strike="noStrike" dirty="0">
                          <a:effectLst/>
                        </a:rPr>
                        <a:t>Total</a:t>
                      </a:r>
                      <a:endParaRPr lang="en-US" sz="2000" b="1" i="0" u="none" strike="noStrike" dirty="0">
                        <a:solidFill>
                          <a:srgbClr val="000000"/>
                        </a:solidFill>
                        <a:effectLst/>
                        <a:latin typeface="Calibri" panose="020F0502020204030204" pitchFamily="34" charset="0"/>
                      </a:endParaRPr>
                    </a:p>
                  </a:txBody>
                  <a:tcPr marL="9525" marR="9525" marT="9525" marB="0" anchor="b"/>
                </a:tc>
              </a:tr>
              <a:tr h="339294">
                <a:tc>
                  <a:txBody>
                    <a:bodyPr/>
                    <a:lstStyle/>
                    <a:p>
                      <a:pPr algn="l" fontAlgn="b"/>
                      <a:r>
                        <a:rPr lang="en-US" sz="2000" b="1" u="none" strike="noStrike" dirty="0">
                          <a:effectLst/>
                        </a:rPr>
                        <a:t>SY </a:t>
                      </a:r>
                      <a:r>
                        <a:rPr lang="en-US" sz="2000" b="1" u="none" strike="noStrike" dirty="0" smtClean="0">
                          <a:effectLst/>
                        </a:rPr>
                        <a:t>17-18</a:t>
                      </a:r>
                      <a:endParaRPr lang="en-US" sz="20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0" i="0" u="none" strike="noStrike" dirty="0" smtClean="0">
                          <a:solidFill>
                            <a:srgbClr val="000000"/>
                          </a:solidFill>
                          <a:effectLst/>
                          <a:latin typeface="Calibri" panose="020F0502020204030204" pitchFamily="34" charset="0"/>
                        </a:rPr>
                        <a:t>$28,419</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0" i="0" u="none" strike="noStrike" dirty="0" smtClean="0">
                          <a:solidFill>
                            <a:srgbClr val="000000"/>
                          </a:solidFill>
                          <a:effectLst/>
                          <a:latin typeface="Calibri" panose="020F0502020204030204" pitchFamily="34" charset="0"/>
                        </a:rPr>
                        <a:t>$14,322</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US" sz="1600" b="0" i="0" u="none" strike="noStrike" dirty="0" smtClean="0">
                          <a:solidFill>
                            <a:srgbClr val="000000"/>
                          </a:solidFill>
                          <a:effectLst/>
                          <a:latin typeface="Calibri" panose="020F0502020204030204" pitchFamily="34" charset="0"/>
                        </a:rPr>
                        <a:t>$42,306</a:t>
                      </a:r>
                      <a:endParaRPr lang="en-US" sz="1600" b="0" i="0" u="none" strike="noStrike" dirty="0" smtClean="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0" i="0" u="none" strike="noStrike" dirty="0" smtClean="0">
                          <a:solidFill>
                            <a:srgbClr val="000000"/>
                          </a:solidFill>
                          <a:effectLst/>
                          <a:latin typeface="Calibri" panose="020F0502020204030204" pitchFamily="34" charset="0"/>
                        </a:rPr>
                        <a:t>$44,712</a:t>
                      </a:r>
                      <a:endParaRPr lang="en-US" sz="1600" b="0"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US" sz="1600" b="0" i="0" u="none" strike="noStrike" dirty="0" smtClean="0">
                          <a:solidFill>
                            <a:srgbClr val="000000"/>
                          </a:solidFill>
                          <a:effectLst/>
                          <a:latin typeface="Calibri" panose="020F0502020204030204" pitchFamily="34" charset="0"/>
                        </a:rPr>
                        <a:t>$129,759</a:t>
                      </a:r>
                      <a:endParaRPr lang="en-US" sz="1600" b="0" i="0" u="none" strike="noStrike" dirty="0">
                        <a:solidFill>
                          <a:srgbClr val="000000"/>
                        </a:solidFill>
                        <a:effectLst/>
                        <a:latin typeface="Calibri" panose="020F0502020204030204" pitchFamily="34" charset="0"/>
                      </a:endParaRPr>
                    </a:p>
                  </a:txBody>
                  <a:tcPr marL="9525" marR="9525" marT="9525" marB="0" anchor="b"/>
                </a:tc>
              </a:tr>
            </a:tbl>
          </a:graphicData>
        </a:graphic>
      </p:graphicFrame>
    </p:spTree>
    <p:extLst>
      <p:ext uri="{BB962C8B-B14F-4D97-AF65-F5344CB8AC3E}">
        <p14:creationId xmlns:p14="http://schemas.microsoft.com/office/powerpoint/2010/main" val="33731846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Meal Participation: Total Average Daily Meals vs. Prior </a:t>
            </a:r>
            <a:r>
              <a:rPr lang="en-US" sz="2800" dirty="0" smtClean="0"/>
              <a:t>Year (A decline of 50mpd average)</a:t>
            </a:r>
            <a:endParaRPr lang="en-US" sz="2800" dirty="0"/>
          </a:p>
        </p:txBody>
      </p:sp>
      <p:sp>
        <p:nvSpPr>
          <p:cNvPr id="4" name="Slide Number Placeholder 3"/>
          <p:cNvSpPr>
            <a:spLocks noGrp="1"/>
          </p:cNvSpPr>
          <p:nvPr>
            <p:ph type="sldNum" sz="quarter" idx="12"/>
          </p:nvPr>
        </p:nvSpPr>
        <p:spPr/>
        <p:txBody>
          <a:bodyPr/>
          <a:lstStyle/>
          <a:p>
            <a:fld id="{A3A66698-CD47-4E42-900F-3D1F6DC2E5C3}" type="slidenum">
              <a:rPr lang="en-US" smtClean="0"/>
              <a:t>9</a:t>
            </a:fld>
            <a:endParaRPr lang="en-US" dirty="0"/>
          </a:p>
        </p:txBody>
      </p:sp>
      <p:graphicFrame>
        <p:nvGraphicFramePr>
          <p:cNvPr id="6" name="Chart 5"/>
          <p:cNvGraphicFramePr/>
          <p:nvPr>
            <p:extLst>
              <p:ext uri="{D42A27DB-BD31-4B8C-83A1-F6EECF244321}">
                <p14:modId xmlns:p14="http://schemas.microsoft.com/office/powerpoint/2010/main" val="267232438"/>
              </p:ext>
            </p:extLst>
          </p:nvPr>
        </p:nvGraphicFramePr>
        <p:xfrm>
          <a:off x="1113729" y="1430049"/>
          <a:ext cx="6782718" cy="460719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097503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17769</TotalTime>
  <Words>1036</Words>
  <Application>Microsoft Office PowerPoint</Application>
  <PresentationFormat>On-screen Show (4:3)</PresentationFormat>
  <Paragraphs>287</Paragraphs>
  <Slides>20</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Calibri</vt:lpstr>
      <vt:lpstr>Office Theme</vt:lpstr>
      <vt:lpstr>PowerPoint Presentation</vt:lpstr>
      <vt:lpstr>Introductions</vt:lpstr>
      <vt:lpstr>Overview</vt:lpstr>
      <vt:lpstr>Financial Review SY 17-18</vt:lpstr>
      <vt:lpstr>Revenue</vt:lpstr>
      <vt:lpstr>Food Cost</vt:lpstr>
      <vt:lpstr>Direct Cost</vt:lpstr>
      <vt:lpstr>Client Labor</vt:lpstr>
      <vt:lpstr>Meal Participation: Total Average Daily Meals vs. Prior Year (A decline of 50mpd average)</vt:lpstr>
      <vt:lpstr>Promotions &amp; Programs SY 17-18</vt:lpstr>
      <vt:lpstr>Promotions &amp; Programs SY 17-18</vt:lpstr>
      <vt:lpstr>Student Experience: Promotions</vt:lpstr>
      <vt:lpstr>Promotions &amp; Programs SY 17-18</vt:lpstr>
      <vt:lpstr>Promotions &amp; Programs SY 17-18</vt:lpstr>
      <vt:lpstr>Promotions &amp; Programs SY 17-18</vt:lpstr>
      <vt:lpstr>Training and Development of TCSC Staff</vt:lpstr>
      <vt:lpstr>Training and Development of TCSC Staff</vt:lpstr>
      <vt:lpstr>Audits and Inspections</vt:lpstr>
      <vt:lpstr>Audits and Inspections (continued)</vt:lpstr>
      <vt:lpstr>Wrap-Up and Next Steps </vt:lpstr>
    </vt:vector>
  </TitlesOfParts>
  <Company>Aramark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Schroeder, Brant</dc:creator>
  <cp:lastModifiedBy>Proulx, Adam</cp:lastModifiedBy>
  <cp:revision>385</cp:revision>
  <cp:lastPrinted>2018-05-01T16:44:42Z</cp:lastPrinted>
  <dcterms:created xsi:type="dcterms:W3CDTF">2015-08-11T17:50:59Z</dcterms:created>
  <dcterms:modified xsi:type="dcterms:W3CDTF">2018-05-01T22:10:20Z</dcterms:modified>
</cp:coreProperties>
</file>